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56" r:id="rId2"/>
    <p:sldId id="258" r:id="rId3"/>
    <p:sldId id="259" r:id="rId4"/>
    <p:sldId id="261" r:id="rId5"/>
    <p:sldId id="262" r:id="rId6"/>
    <p:sldId id="263" r:id="rId7"/>
    <p:sldId id="264" r:id="rId8"/>
    <p:sldId id="269" r:id="rId9"/>
    <p:sldId id="274" r:id="rId10"/>
    <p:sldId id="267" r:id="rId11"/>
    <p:sldId id="275" r:id="rId12"/>
    <p:sldId id="268" r:id="rId13"/>
    <p:sldId id="260" r:id="rId14"/>
    <p:sldId id="270" r:id="rId15"/>
    <p:sldId id="265" r:id="rId16"/>
    <p:sldId id="257" r:id="rId17"/>
    <p:sldId id="271"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626"/>
    <p:restoredTop sz="94659"/>
  </p:normalViewPr>
  <p:slideViewPr>
    <p:cSldViewPr snapToGrid="0" snapToObjects="1">
      <p:cViewPr varScale="1">
        <p:scale>
          <a:sx n="100" d="100"/>
          <a:sy n="100" d="100"/>
        </p:scale>
        <p:origin x="16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E7279F-030F-BC41-9EB6-D370A8926790}" type="datetimeFigureOut">
              <a:rPr lang="sr-Latn-RS" smtClean="0"/>
              <a:t>28.12.23.</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EEE805-5899-A442-83A1-AEC93F93895B}" type="slidenum">
              <a:rPr lang="sr-Latn-RS" smtClean="0"/>
              <a:t>‹#›</a:t>
            </a:fld>
            <a:endParaRPr lang="sr-Latn-RS"/>
          </a:p>
        </p:txBody>
      </p:sp>
    </p:spTree>
    <p:extLst>
      <p:ext uri="{BB962C8B-B14F-4D97-AF65-F5344CB8AC3E}">
        <p14:creationId xmlns:p14="http://schemas.microsoft.com/office/powerpoint/2010/main" val="1713191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54E1F3-CCCF-4101-95CE-24A8EBB8DD69}" type="slidenum">
              <a:rPr lang="en-US" smtClean="0"/>
              <a:pPr/>
              <a:t>8</a:t>
            </a:fld>
            <a:endParaRPr lang="en-US"/>
          </a:p>
        </p:txBody>
      </p:sp>
    </p:spTree>
    <p:extLst>
      <p:ext uri="{BB962C8B-B14F-4D97-AF65-F5344CB8AC3E}">
        <p14:creationId xmlns:p14="http://schemas.microsoft.com/office/powerpoint/2010/main" val="2779084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947343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46793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960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8366332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71252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542385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4648716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333344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12247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821741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88706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8" name="Footer Placeholder 7"/>
          <p:cNvSpPr>
            <a:spLocks noGrp="1"/>
          </p:cNvSpPr>
          <p:nvPr>
            <p:ph type="ftr" sz="quarter" idx="11"/>
          </p:nvPr>
        </p:nvSpPr>
        <p:spPr/>
        <p:txBody>
          <a:bodyPr/>
          <a:lstStyle/>
          <a:p>
            <a:endParaRPr lang="sr-Latn-R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036681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4" name="Footer Placeholder 3"/>
          <p:cNvSpPr>
            <a:spLocks noGrp="1"/>
          </p:cNvSpPr>
          <p:nvPr>
            <p:ph type="ftr" sz="quarter" idx="11"/>
          </p:nvPr>
        </p:nvSpPr>
        <p:spPr/>
        <p:txBody>
          <a:bodyPr/>
          <a:lstStyle/>
          <a:p>
            <a:endParaRPr lang="sr-Latn-R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61166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3" name="Footer Placeholder 2"/>
          <p:cNvSpPr>
            <a:spLocks noGrp="1"/>
          </p:cNvSpPr>
          <p:nvPr>
            <p:ph type="ftr" sz="quarter" idx="11"/>
          </p:nvPr>
        </p:nvSpPr>
        <p:spPr/>
        <p:txBody>
          <a:bodyPr/>
          <a:lstStyle/>
          <a:p>
            <a:endParaRPr lang="sr-Latn-R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100811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979360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28.12.23.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767395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65A40E-CE86-D34F-B62C-E98281A65740}" type="datetimeFigureOut">
              <a:rPr lang="sr-Latn-RS" smtClean="0"/>
              <a:t>28.12.23.</a:t>
            </a:fld>
            <a:endParaRPr lang="sr-Latn-R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CA35F0C-2F8A-A542-ABE4-1F5B7509BAF4}" type="slidenum">
              <a:rPr lang="sr-Latn-RS" smtClean="0"/>
              <a:t>‹#›</a:t>
            </a:fld>
            <a:endParaRPr lang="sr-Latn-RS"/>
          </a:p>
        </p:txBody>
      </p:sp>
    </p:spTree>
    <p:extLst>
      <p:ext uri="{BB962C8B-B14F-4D97-AF65-F5344CB8AC3E}">
        <p14:creationId xmlns:p14="http://schemas.microsoft.com/office/powerpoint/2010/main" val="23122981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yVBNWZg6yt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rs/url?sa=i&amp;rct=j&amp;q=&amp;esrc=s&amp;source=images&amp;cd=&amp;cad=rja&amp;uact=8&amp;ved=2ahUKEwiui_z_pLjcAhWDLlAKHR4UBPMQjRx6BAgBEAU&amp;url=http://mcat-review.org/reproductive-system-development.php&amp;psig=AOvVaw1JTqpqejxBilgbpcZJOHYa&amp;ust=1532538788107121"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7585D-2B7E-2547-AE71-BD8541CE2743}"/>
              </a:ext>
            </a:extLst>
          </p:cNvPr>
          <p:cNvSpPr>
            <a:spLocks noGrp="1"/>
          </p:cNvSpPr>
          <p:nvPr>
            <p:ph type="ctrTitle"/>
          </p:nvPr>
        </p:nvSpPr>
        <p:spPr/>
        <p:txBody>
          <a:bodyPr/>
          <a:lstStyle/>
          <a:p>
            <a:r>
              <a:rPr lang="sr-Latn-RS" dirty="0" err="1"/>
              <a:t>Oogenesis</a:t>
            </a:r>
            <a:endParaRPr lang="sr-Latn-RS" dirty="0"/>
          </a:p>
        </p:txBody>
      </p:sp>
      <p:sp>
        <p:nvSpPr>
          <p:cNvPr id="3" name="Subtitle 2">
            <a:extLst>
              <a:ext uri="{FF2B5EF4-FFF2-40B4-BE49-F238E27FC236}">
                <a16:creationId xmlns:a16="http://schemas.microsoft.com/office/drawing/2014/main" id="{47A0D83D-67A0-F940-8C25-2F9FCE94B475}"/>
              </a:ext>
            </a:extLst>
          </p:cNvPr>
          <p:cNvSpPr>
            <a:spLocks noGrp="1"/>
          </p:cNvSpPr>
          <p:nvPr>
            <p:ph type="subTitle" idx="1"/>
          </p:nvPr>
        </p:nvSpPr>
        <p:spPr/>
        <p:txBody>
          <a:bodyPr/>
          <a:lstStyle/>
          <a:p>
            <a:endParaRPr lang="sr-Latn-RS" dirty="0"/>
          </a:p>
        </p:txBody>
      </p:sp>
    </p:spTree>
    <p:extLst>
      <p:ext uri="{BB962C8B-B14F-4D97-AF65-F5344CB8AC3E}">
        <p14:creationId xmlns:p14="http://schemas.microsoft.com/office/powerpoint/2010/main" val="3288387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DE797-BDBB-F043-A88A-CDFFFE2C882E}"/>
              </a:ext>
            </a:extLst>
          </p:cNvPr>
          <p:cNvSpPr>
            <a:spLocks noGrp="1"/>
          </p:cNvSpPr>
          <p:nvPr>
            <p:ph type="title"/>
          </p:nvPr>
        </p:nvSpPr>
        <p:spPr/>
        <p:txBody>
          <a:bodyPr/>
          <a:lstStyle/>
          <a:p>
            <a:r>
              <a:rPr lang="sr-Latn-RS" dirty="0" err="1"/>
              <a:t>Hormonal</a:t>
            </a:r>
            <a:r>
              <a:rPr lang="sr-Latn-RS" dirty="0"/>
              <a:t> </a:t>
            </a:r>
            <a:r>
              <a:rPr lang="sr-Latn-RS" dirty="0" err="1"/>
              <a:t>regulation</a:t>
            </a:r>
            <a:r>
              <a:rPr lang="sr-Latn-RS" dirty="0"/>
              <a:t> </a:t>
            </a:r>
            <a:r>
              <a:rPr lang="sr-Latn-RS" dirty="0" err="1"/>
              <a:t>of</a:t>
            </a:r>
            <a:r>
              <a:rPr lang="sr-Latn-RS" dirty="0"/>
              <a:t> </a:t>
            </a:r>
            <a:r>
              <a:rPr lang="sr-Latn-RS" dirty="0" err="1"/>
              <a:t>oogenesis</a:t>
            </a:r>
            <a:endParaRPr lang="sr-Latn-RS" dirty="0"/>
          </a:p>
        </p:txBody>
      </p:sp>
      <p:sp>
        <p:nvSpPr>
          <p:cNvPr id="3" name="Content Placeholder 2">
            <a:extLst>
              <a:ext uri="{FF2B5EF4-FFF2-40B4-BE49-F238E27FC236}">
                <a16:creationId xmlns:a16="http://schemas.microsoft.com/office/drawing/2014/main" id="{FABD68BA-A2E2-CA4F-BE45-158B31CCBCA7}"/>
              </a:ext>
            </a:extLst>
          </p:cNvPr>
          <p:cNvSpPr>
            <a:spLocks noGrp="1"/>
          </p:cNvSpPr>
          <p:nvPr>
            <p:ph idx="1"/>
          </p:nvPr>
        </p:nvSpPr>
        <p:spPr>
          <a:xfrm>
            <a:off x="1063555" y="1803400"/>
            <a:ext cx="5340735" cy="3777622"/>
          </a:xfrm>
        </p:spPr>
        <p:txBody>
          <a:bodyPr>
            <a:normAutofit/>
          </a:bodyPr>
          <a:lstStyle/>
          <a:p>
            <a:pPr marL="0" indent="0">
              <a:buNone/>
            </a:pPr>
            <a:r>
              <a:rPr lang="sr-Latn-RS" dirty="0" err="1"/>
              <a:t>Anterior</a:t>
            </a:r>
            <a:r>
              <a:rPr lang="sr-Latn-RS" dirty="0"/>
              <a:t> lobe </a:t>
            </a:r>
            <a:r>
              <a:rPr lang="sr-Latn-RS" dirty="0" err="1"/>
              <a:t>of</a:t>
            </a:r>
            <a:r>
              <a:rPr lang="sr-Latn-RS" dirty="0"/>
              <a:t> </a:t>
            </a:r>
            <a:r>
              <a:rPr lang="sr-Latn-RS" dirty="0" err="1"/>
              <a:t>the</a:t>
            </a:r>
            <a:r>
              <a:rPr lang="sr-Latn-RS" dirty="0"/>
              <a:t> </a:t>
            </a:r>
            <a:r>
              <a:rPr lang="sr-Latn-RS" dirty="0" err="1"/>
              <a:t>pituitary</a:t>
            </a:r>
            <a:r>
              <a:rPr lang="sr-Latn-RS" dirty="0"/>
              <a:t> </a:t>
            </a:r>
            <a:r>
              <a:rPr lang="sr-Latn-RS" dirty="0" err="1"/>
              <a:t>gland</a:t>
            </a:r>
            <a:r>
              <a:rPr lang="sr-Latn-RS" dirty="0"/>
              <a:t>:</a:t>
            </a:r>
          </a:p>
          <a:p>
            <a:r>
              <a:rPr lang="sr-Latn-RS" dirty="0"/>
              <a:t>FSH</a:t>
            </a:r>
          </a:p>
          <a:p>
            <a:r>
              <a:rPr lang="sr-Latn-RS" dirty="0"/>
              <a:t>LH</a:t>
            </a:r>
          </a:p>
          <a:p>
            <a:endParaRPr lang="sr-Latn-RS" dirty="0"/>
          </a:p>
          <a:p>
            <a:pPr marL="0" indent="0">
              <a:buNone/>
            </a:pPr>
            <a:r>
              <a:rPr lang="sr-Latn-RS" dirty="0"/>
              <a:t> </a:t>
            </a:r>
            <a:r>
              <a:rPr lang="sr-Latn-RS" dirty="0" err="1"/>
              <a:t>Ovarian</a:t>
            </a:r>
            <a:r>
              <a:rPr lang="sr-Latn-RS" dirty="0"/>
              <a:t> </a:t>
            </a:r>
            <a:r>
              <a:rPr lang="sr-Latn-RS" dirty="0" err="1"/>
              <a:t>hormones</a:t>
            </a:r>
            <a:r>
              <a:rPr lang="sr-Latn-RS" dirty="0"/>
              <a:t>:</a:t>
            </a:r>
          </a:p>
          <a:p>
            <a:r>
              <a:rPr lang="sr-Latn-RS" dirty="0"/>
              <a:t>Estrogen (</a:t>
            </a:r>
            <a:r>
              <a:rPr lang="sr-Latn-RS" dirty="0" err="1"/>
              <a:t>secreted</a:t>
            </a:r>
            <a:r>
              <a:rPr lang="sr-Latn-RS" dirty="0"/>
              <a:t> </a:t>
            </a:r>
            <a:r>
              <a:rPr lang="sr-Latn-RS" dirty="0" err="1"/>
              <a:t>by</a:t>
            </a:r>
            <a:r>
              <a:rPr lang="sr-Latn-RS" dirty="0"/>
              <a:t> </a:t>
            </a:r>
            <a:r>
              <a:rPr lang="sr-Latn-RS" dirty="0" err="1"/>
              <a:t>follicular</a:t>
            </a:r>
            <a:r>
              <a:rPr lang="sr-Latn-RS" dirty="0"/>
              <a:t> </a:t>
            </a:r>
            <a:r>
              <a:rPr lang="sr-Latn-RS" dirty="0" err="1"/>
              <a:t>cells</a:t>
            </a:r>
            <a:r>
              <a:rPr lang="sr-Latn-RS" dirty="0"/>
              <a:t>)</a:t>
            </a:r>
          </a:p>
          <a:p>
            <a:r>
              <a:rPr lang="sr-Latn-RS" dirty="0" err="1"/>
              <a:t>Progesterone</a:t>
            </a:r>
            <a:r>
              <a:rPr lang="sr-Latn-RS" dirty="0"/>
              <a:t> ((</a:t>
            </a:r>
            <a:r>
              <a:rPr lang="sr-Latn-RS" dirty="0" err="1"/>
              <a:t>it</a:t>
            </a:r>
            <a:r>
              <a:rPr lang="sr-Latn-RS" dirty="0"/>
              <a:t> is </a:t>
            </a:r>
            <a:r>
              <a:rPr lang="sr-Latn-RS" dirty="0" err="1"/>
              <a:t>secreted</a:t>
            </a:r>
            <a:r>
              <a:rPr lang="sr-Latn-RS" dirty="0"/>
              <a:t> </a:t>
            </a:r>
            <a:r>
              <a:rPr lang="sr-Latn-RS" dirty="0" err="1"/>
              <a:t>by</a:t>
            </a:r>
            <a:r>
              <a:rPr lang="sr-Latn-RS" dirty="0"/>
              <a:t> </a:t>
            </a:r>
            <a:r>
              <a:rPr lang="sr-Latn-RS" dirty="0" err="1"/>
              <a:t>the</a:t>
            </a:r>
            <a:r>
              <a:rPr lang="sr-Latn-RS" dirty="0"/>
              <a:t> </a:t>
            </a:r>
            <a:r>
              <a:rPr lang="sr-Latn-RS" dirty="0" err="1"/>
              <a:t>corpus</a:t>
            </a:r>
            <a:r>
              <a:rPr lang="sr-Latn-RS" dirty="0"/>
              <a:t> </a:t>
            </a:r>
            <a:r>
              <a:rPr lang="sr-Latn-RS" dirty="0" err="1"/>
              <a:t>luteum</a:t>
            </a:r>
            <a:r>
              <a:rPr lang="sr-Latn-RS" dirty="0"/>
              <a:t>, </a:t>
            </a:r>
            <a:r>
              <a:rPr lang="sr-Latn-RS" dirty="0" err="1"/>
              <a:t>which</a:t>
            </a:r>
            <a:r>
              <a:rPr lang="sr-Latn-RS" dirty="0"/>
              <a:t> </a:t>
            </a:r>
            <a:r>
              <a:rPr lang="sr-Latn-RS" dirty="0" err="1"/>
              <a:t>forms</a:t>
            </a:r>
            <a:r>
              <a:rPr lang="sr-Latn-RS" dirty="0"/>
              <a:t> </a:t>
            </a:r>
            <a:r>
              <a:rPr lang="sr-Latn-RS" dirty="0" err="1"/>
              <a:t>after</a:t>
            </a:r>
            <a:r>
              <a:rPr lang="sr-Latn-RS" dirty="0"/>
              <a:t> </a:t>
            </a:r>
            <a:r>
              <a:rPr lang="sr-Latn-RS" dirty="0" err="1"/>
              <a:t>ovulation</a:t>
            </a:r>
            <a:r>
              <a:rPr lang="sr-Latn-RS" dirty="0"/>
              <a:t> </a:t>
            </a:r>
            <a:r>
              <a:rPr lang="sr-Latn-RS" dirty="0" err="1"/>
              <a:t>instead</a:t>
            </a:r>
            <a:r>
              <a:rPr lang="sr-Latn-RS" dirty="0"/>
              <a:t> </a:t>
            </a:r>
            <a:r>
              <a:rPr lang="sr-Latn-RS" dirty="0" err="1"/>
              <a:t>of</a:t>
            </a:r>
            <a:r>
              <a:rPr lang="sr-Latn-RS" dirty="0"/>
              <a:t> </a:t>
            </a:r>
            <a:r>
              <a:rPr lang="sr-Latn-RS" dirty="0" err="1"/>
              <a:t>the</a:t>
            </a:r>
            <a:r>
              <a:rPr lang="sr-Latn-RS" dirty="0"/>
              <a:t> </a:t>
            </a:r>
            <a:r>
              <a:rPr lang="sr-Latn-RS" dirty="0" err="1"/>
              <a:t>ruptured</a:t>
            </a:r>
            <a:r>
              <a:rPr lang="sr-Latn-RS" dirty="0"/>
              <a:t> Graf </a:t>
            </a:r>
            <a:r>
              <a:rPr lang="sr-Latn-RS" dirty="0" err="1"/>
              <a:t>follicle</a:t>
            </a:r>
            <a:r>
              <a:rPr lang="sr-Latn-RS" dirty="0"/>
              <a:t>).</a:t>
            </a:r>
          </a:p>
        </p:txBody>
      </p:sp>
      <p:pic>
        <p:nvPicPr>
          <p:cNvPr id="4" name="Picture 2">
            <a:extLst>
              <a:ext uri="{FF2B5EF4-FFF2-40B4-BE49-F238E27FC236}">
                <a16:creationId xmlns:a16="http://schemas.microsoft.com/office/drawing/2014/main" id="{A7AF0D73-3468-184B-AFB1-7398531C611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3078" y="1600199"/>
            <a:ext cx="5328922" cy="4873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447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CC901-1344-6C42-AAEF-9A2DA03F321C}"/>
              </a:ext>
            </a:extLst>
          </p:cNvPr>
          <p:cNvSpPr>
            <a:spLocks noGrp="1"/>
          </p:cNvSpPr>
          <p:nvPr>
            <p:ph type="title"/>
          </p:nvPr>
        </p:nvSpPr>
        <p:spPr/>
        <p:txBody>
          <a:bodyPr/>
          <a:lstStyle/>
          <a:p>
            <a:r>
              <a:rPr lang="sr-Latn-RS" dirty="0" err="1"/>
              <a:t>Hormonal</a:t>
            </a:r>
            <a:r>
              <a:rPr lang="sr-Latn-RS" dirty="0"/>
              <a:t> </a:t>
            </a:r>
            <a:r>
              <a:rPr lang="sr-Latn-RS" dirty="0" err="1"/>
              <a:t>regulation</a:t>
            </a:r>
            <a:r>
              <a:rPr lang="sr-Latn-RS" dirty="0"/>
              <a:t> </a:t>
            </a:r>
            <a:r>
              <a:rPr lang="sr-Latn-RS" dirty="0" err="1"/>
              <a:t>of</a:t>
            </a:r>
            <a:r>
              <a:rPr lang="sr-Latn-RS" dirty="0"/>
              <a:t> </a:t>
            </a:r>
            <a:r>
              <a:rPr lang="sr-Latn-RS" dirty="0" err="1"/>
              <a:t>oogenesis</a:t>
            </a:r>
            <a:endParaRPr lang="sr-Latn-RS" dirty="0"/>
          </a:p>
        </p:txBody>
      </p:sp>
      <p:sp>
        <p:nvSpPr>
          <p:cNvPr id="3" name="Content Placeholder 2">
            <a:extLst>
              <a:ext uri="{FF2B5EF4-FFF2-40B4-BE49-F238E27FC236}">
                <a16:creationId xmlns:a16="http://schemas.microsoft.com/office/drawing/2014/main" id="{5375061C-B1B2-3942-8D8A-A3C59D23B8F6}"/>
              </a:ext>
            </a:extLst>
          </p:cNvPr>
          <p:cNvSpPr>
            <a:spLocks noGrp="1"/>
          </p:cNvSpPr>
          <p:nvPr>
            <p:ph idx="1"/>
          </p:nvPr>
        </p:nvSpPr>
        <p:spPr>
          <a:xfrm>
            <a:off x="342900" y="2254395"/>
            <a:ext cx="7784306" cy="3777622"/>
          </a:xfrm>
        </p:spPr>
        <p:txBody>
          <a:bodyPr>
            <a:normAutofit fontScale="92500" lnSpcReduction="20000"/>
          </a:bodyPr>
          <a:lstStyle/>
          <a:p>
            <a:r>
              <a:rPr lang="sr-Latn-RS" b="1" dirty="0"/>
              <a:t>FSH</a:t>
            </a:r>
            <a:r>
              <a:rPr lang="sr-Latn-RS" dirty="0"/>
              <a:t> </a:t>
            </a:r>
            <a:r>
              <a:rPr lang="sr-Latn-RS" dirty="0" err="1"/>
              <a:t>and</a:t>
            </a:r>
            <a:r>
              <a:rPr lang="sr-Latn-RS" dirty="0"/>
              <a:t> </a:t>
            </a:r>
            <a:r>
              <a:rPr lang="sr-Latn-RS" b="1" dirty="0"/>
              <a:t>LH</a:t>
            </a:r>
            <a:r>
              <a:rPr lang="sr-Latn-RS" dirty="0"/>
              <a:t> </a:t>
            </a:r>
            <a:r>
              <a:rPr lang="sr-Latn-RS" dirty="0" err="1"/>
              <a:t>regulate</a:t>
            </a:r>
            <a:r>
              <a:rPr lang="sr-Latn-RS" dirty="0"/>
              <a:t> </a:t>
            </a:r>
            <a:r>
              <a:rPr lang="sr-Latn-RS" dirty="0" err="1"/>
              <a:t>ovulation</a:t>
            </a:r>
            <a:r>
              <a:rPr lang="sr-Latn-RS" dirty="0"/>
              <a:t>, </a:t>
            </a:r>
            <a:r>
              <a:rPr lang="sr-Latn-RS" dirty="0" err="1"/>
              <a:t>growth</a:t>
            </a:r>
            <a:r>
              <a:rPr lang="sr-Latn-RS" dirty="0"/>
              <a:t> </a:t>
            </a:r>
            <a:r>
              <a:rPr lang="sr-Latn-RS" dirty="0" err="1"/>
              <a:t>and</a:t>
            </a:r>
            <a:r>
              <a:rPr lang="sr-Latn-RS" dirty="0"/>
              <a:t> </a:t>
            </a:r>
            <a:r>
              <a:rPr lang="sr-Latn-RS" dirty="0" err="1"/>
              <a:t>maturation</a:t>
            </a:r>
            <a:r>
              <a:rPr lang="sr-Latn-RS" dirty="0"/>
              <a:t> </a:t>
            </a:r>
            <a:r>
              <a:rPr lang="sr-Latn-RS" dirty="0" err="1"/>
              <a:t>of</a:t>
            </a:r>
            <a:r>
              <a:rPr lang="sr-Latn-RS" dirty="0"/>
              <a:t> </a:t>
            </a:r>
            <a:r>
              <a:rPr lang="sr-Latn-RS" dirty="0" err="1"/>
              <a:t>follicles</a:t>
            </a:r>
            <a:r>
              <a:rPr lang="sr-Latn-RS" dirty="0"/>
              <a:t>.</a:t>
            </a:r>
          </a:p>
          <a:p>
            <a:r>
              <a:rPr lang="sr-Latn-RS" b="1" dirty="0"/>
              <a:t>Estrogen</a:t>
            </a:r>
            <a:r>
              <a:rPr lang="sr-Latn-RS" dirty="0"/>
              <a:t> </a:t>
            </a:r>
            <a:r>
              <a:rPr lang="sr-Latn-RS" dirty="0" err="1"/>
              <a:t>induce</a:t>
            </a:r>
            <a:r>
              <a:rPr lang="sr-Latn-RS" dirty="0"/>
              <a:t> </a:t>
            </a:r>
            <a:r>
              <a:rPr lang="sr-Latn-RS" dirty="0" err="1"/>
              <a:t>the</a:t>
            </a:r>
            <a:r>
              <a:rPr lang="sr-Latn-RS" dirty="0"/>
              <a:t> </a:t>
            </a:r>
            <a:r>
              <a:rPr lang="sr-Latn-RS" dirty="0" err="1"/>
              <a:t>maturation</a:t>
            </a:r>
            <a:r>
              <a:rPr lang="sr-Latn-RS" dirty="0"/>
              <a:t> </a:t>
            </a:r>
            <a:r>
              <a:rPr lang="sr-Latn-RS" dirty="0" err="1"/>
              <a:t>of</a:t>
            </a:r>
            <a:r>
              <a:rPr lang="sr-Latn-RS" dirty="0"/>
              <a:t> </a:t>
            </a:r>
            <a:r>
              <a:rPr lang="sr-Latn-RS" dirty="0" err="1"/>
              <a:t>follicles</a:t>
            </a:r>
            <a:r>
              <a:rPr lang="sr-Latn-RS" dirty="0"/>
              <a:t> </a:t>
            </a:r>
            <a:r>
              <a:rPr lang="sr-Latn-RS" dirty="0" err="1"/>
              <a:t>and</a:t>
            </a:r>
            <a:r>
              <a:rPr lang="sr-Latn-RS" dirty="0"/>
              <a:t> </a:t>
            </a:r>
            <a:r>
              <a:rPr lang="sr-Latn-RS" dirty="0" err="1"/>
              <a:t>ovulation</a:t>
            </a:r>
            <a:r>
              <a:rPr lang="sr-Latn-RS" dirty="0"/>
              <a:t>. </a:t>
            </a:r>
          </a:p>
          <a:p>
            <a:r>
              <a:rPr lang="sr-Latn-RS" dirty="0"/>
              <a:t>Due to </a:t>
            </a:r>
            <a:r>
              <a:rPr lang="sr-Latn-RS" dirty="0" err="1"/>
              <a:t>the</a:t>
            </a:r>
            <a:r>
              <a:rPr lang="sr-Latn-RS" dirty="0"/>
              <a:t> </a:t>
            </a:r>
            <a:r>
              <a:rPr lang="sr-Latn-RS" dirty="0" err="1"/>
              <a:t>action</a:t>
            </a:r>
            <a:r>
              <a:rPr lang="sr-Latn-RS" dirty="0"/>
              <a:t> </a:t>
            </a:r>
            <a:r>
              <a:rPr lang="sr-Latn-RS" dirty="0" err="1"/>
              <a:t>of</a:t>
            </a:r>
            <a:r>
              <a:rPr lang="sr-Latn-RS" dirty="0"/>
              <a:t> </a:t>
            </a:r>
            <a:r>
              <a:rPr lang="sr-Latn-RS" b="1" dirty="0" err="1"/>
              <a:t>progesterone</a:t>
            </a:r>
            <a:r>
              <a:rPr lang="sr-Latn-RS" dirty="0"/>
              <a:t>, </a:t>
            </a:r>
            <a:r>
              <a:rPr lang="sr-Latn-RS" dirty="0" err="1"/>
              <a:t>the</a:t>
            </a:r>
            <a:r>
              <a:rPr lang="sr-Latn-RS" dirty="0"/>
              <a:t> </a:t>
            </a:r>
            <a:r>
              <a:rPr lang="sr-Latn-RS" dirty="0" err="1"/>
              <a:t>wall</a:t>
            </a:r>
            <a:r>
              <a:rPr lang="sr-Latn-RS" dirty="0"/>
              <a:t> </a:t>
            </a:r>
            <a:r>
              <a:rPr lang="sr-Latn-RS" dirty="0" err="1"/>
              <a:t>of</a:t>
            </a:r>
            <a:r>
              <a:rPr lang="sr-Latn-RS" dirty="0"/>
              <a:t> </a:t>
            </a:r>
            <a:r>
              <a:rPr lang="sr-Latn-RS" dirty="0" err="1"/>
              <a:t>the</a:t>
            </a:r>
            <a:r>
              <a:rPr lang="sr-Latn-RS" dirty="0"/>
              <a:t> </a:t>
            </a:r>
            <a:r>
              <a:rPr lang="sr-Latn-RS" dirty="0" err="1"/>
              <a:t>uterus</a:t>
            </a:r>
            <a:r>
              <a:rPr lang="sr-Latn-RS" dirty="0"/>
              <a:t> is </a:t>
            </a:r>
            <a:r>
              <a:rPr lang="sr-Latn-RS" dirty="0" err="1"/>
              <a:t>enriched</a:t>
            </a:r>
            <a:r>
              <a:rPr lang="sr-Latn-RS" dirty="0"/>
              <a:t> </a:t>
            </a:r>
            <a:r>
              <a:rPr lang="sr-Latn-RS" dirty="0" err="1"/>
              <a:t>with</a:t>
            </a:r>
            <a:r>
              <a:rPr lang="sr-Latn-RS" dirty="0"/>
              <a:t> </a:t>
            </a:r>
            <a:r>
              <a:rPr lang="sr-Latn-RS" dirty="0" err="1"/>
              <a:t>blood</a:t>
            </a:r>
            <a:r>
              <a:rPr lang="sr-Latn-RS" dirty="0"/>
              <a:t> </a:t>
            </a:r>
            <a:r>
              <a:rPr lang="sr-Latn-RS" dirty="0" err="1"/>
              <a:t>vessels</a:t>
            </a:r>
            <a:r>
              <a:rPr lang="sr-Latn-RS" dirty="0"/>
              <a:t>, </a:t>
            </a:r>
            <a:r>
              <a:rPr lang="sr-Latn-RS" dirty="0" err="1"/>
              <a:t>which</a:t>
            </a:r>
            <a:r>
              <a:rPr lang="sr-Latn-RS" dirty="0"/>
              <a:t> </a:t>
            </a:r>
            <a:r>
              <a:rPr lang="sr-Latn-RS" dirty="0" err="1"/>
              <a:t>prepares</a:t>
            </a:r>
            <a:r>
              <a:rPr lang="sr-Latn-RS" dirty="0"/>
              <a:t> </a:t>
            </a:r>
            <a:r>
              <a:rPr lang="sr-Latn-RS" dirty="0" err="1"/>
              <a:t>it</a:t>
            </a:r>
            <a:r>
              <a:rPr lang="sr-Latn-RS" dirty="0"/>
              <a:t> </a:t>
            </a:r>
            <a:r>
              <a:rPr lang="sr-Latn-RS" dirty="0" err="1"/>
              <a:t>for</a:t>
            </a:r>
            <a:r>
              <a:rPr lang="sr-Latn-RS" dirty="0"/>
              <a:t> </a:t>
            </a:r>
            <a:r>
              <a:rPr lang="sr-Latn-RS" dirty="0" err="1"/>
              <a:t>the</a:t>
            </a:r>
            <a:r>
              <a:rPr lang="sr-Latn-RS" dirty="0"/>
              <a:t> </a:t>
            </a:r>
            <a:r>
              <a:rPr lang="sr-Latn-RS" dirty="0" err="1"/>
              <a:t>reception</a:t>
            </a:r>
            <a:r>
              <a:rPr lang="sr-Latn-RS" dirty="0"/>
              <a:t>, </a:t>
            </a:r>
            <a:r>
              <a:rPr lang="sr-Latn-RS" dirty="0" err="1"/>
              <a:t>nutrition</a:t>
            </a:r>
            <a:r>
              <a:rPr lang="sr-Latn-RS" dirty="0"/>
              <a:t> </a:t>
            </a:r>
            <a:r>
              <a:rPr lang="sr-Latn-RS" dirty="0" err="1"/>
              <a:t>and</a:t>
            </a:r>
            <a:r>
              <a:rPr lang="sr-Latn-RS" dirty="0"/>
              <a:t> </a:t>
            </a:r>
            <a:r>
              <a:rPr lang="sr-Latn-RS" dirty="0" err="1"/>
              <a:t>development</a:t>
            </a:r>
            <a:r>
              <a:rPr lang="sr-Latn-RS" dirty="0"/>
              <a:t> </a:t>
            </a:r>
            <a:r>
              <a:rPr lang="sr-Latn-RS" dirty="0" err="1"/>
              <a:t>of</a:t>
            </a:r>
            <a:r>
              <a:rPr lang="sr-Latn-RS" dirty="0"/>
              <a:t> </a:t>
            </a:r>
            <a:r>
              <a:rPr lang="sr-Latn-RS" dirty="0" err="1"/>
              <a:t>the</a:t>
            </a:r>
            <a:r>
              <a:rPr lang="sr-Latn-RS" dirty="0"/>
              <a:t> </a:t>
            </a:r>
            <a:r>
              <a:rPr lang="sr-Latn-RS" dirty="0" err="1"/>
              <a:t>embryo</a:t>
            </a:r>
            <a:r>
              <a:rPr lang="sr-Latn-RS" dirty="0"/>
              <a:t>. </a:t>
            </a:r>
            <a:r>
              <a:rPr lang="sr-Latn-RS" dirty="0" err="1"/>
              <a:t>If</a:t>
            </a:r>
            <a:r>
              <a:rPr lang="sr-Latn-RS" dirty="0"/>
              <a:t> </a:t>
            </a:r>
            <a:r>
              <a:rPr lang="sr-Latn-RS" dirty="0" err="1"/>
              <a:t>fertilization</a:t>
            </a:r>
            <a:r>
              <a:rPr lang="sr-Latn-RS" dirty="0"/>
              <a:t> </a:t>
            </a:r>
            <a:r>
              <a:rPr lang="sr-Latn-RS" dirty="0" err="1"/>
              <a:t>occurs</a:t>
            </a:r>
            <a:r>
              <a:rPr lang="sr-Latn-RS" dirty="0"/>
              <a:t>, </a:t>
            </a:r>
            <a:r>
              <a:rPr lang="sr-Latn-RS" dirty="0" err="1"/>
              <a:t>then</a:t>
            </a:r>
            <a:r>
              <a:rPr lang="sr-Latn-RS" dirty="0"/>
              <a:t> </a:t>
            </a:r>
            <a:r>
              <a:rPr lang="sr-Latn-RS" dirty="0" err="1"/>
              <a:t>the</a:t>
            </a:r>
            <a:r>
              <a:rPr lang="sr-Latn-RS" dirty="0"/>
              <a:t> </a:t>
            </a:r>
            <a:r>
              <a:rPr lang="sr-Latn-RS" dirty="0" err="1"/>
              <a:t>corpus</a:t>
            </a:r>
            <a:r>
              <a:rPr lang="sr-Latn-RS" dirty="0"/>
              <a:t> </a:t>
            </a:r>
            <a:r>
              <a:rPr lang="sr-Latn-RS" dirty="0" err="1"/>
              <a:t>luteum</a:t>
            </a:r>
            <a:r>
              <a:rPr lang="sr-Latn-RS" dirty="0"/>
              <a:t> </a:t>
            </a:r>
            <a:r>
              <a:rPr lang="sr-Latn-RS" dirty="0" err="1"/>
              <a:t>secretes</a:t>
            </a:r>
            <a:r>
              <a:rPr lang="sr-Latn-RS" dirty="0"/>
              <a:t> </a:t>
            </a:r>
            <a:r>
              <a:rPr lang="sr-Latn-RS" dirty="0" err="1"/>
              <a:t>progesterone</a:t>
            </a:r>
            <a:r>
              <a:rPr lang="sr-Latn-RS" dirty="0"/>
              <a:t> in </a:t>
            </a:r>
            <a:r>
              <a:rPr lang="sr-Latn-RS" dirty="0" err="1"/>
              <a:t>the</a:t>
            </a:r>
            <a:r>
              <a:rPr lang="sr-Latn-RS" dirty="0"/>
              <a:t> </a:t>
            </a:r>
            <a:r>
              <a:rPr lang="sr-Latn-RS" dirty="0" err="1"/>
              <a:t>first</a:t>
            </a:r>
            <a:r>
              <a:rPr lang="sr-Latn-RS" dirty="0"/>
              <a:t> </a:t>
            </a:r>
            <a:r>
              <a:rPr lang="sr-Latn-RS" dirty="0" err="1"/>
              <a:t>trimester</a:t>
            </a:r>
            <a:r>
              <a:rPr lang="sr-Latn-RS" dirty="0"/>
              <a:t> </a:t>
            </a:r>
            <a:r>
              <a:rPr lang="sr-Latn-RS" dirty="0" err="1"/>
              <a:t>of</a:t>
            </a:r>
            <a:r>
              <a:rPr lang="sr-Latn-RS" dirty="0"/>
              <a:t> </a:t>
            </a:r>
            <a:r>
              <a:rPr lang="sr-Latn-RS" dirty="0" err="1"/>
              <a:t>pregnancy</a:t>
            </a:r>
            <a:r>
              <a:rPr lang="sr-Latn-RS" dirty="0"/>
              <a:t>, </a:t>
            </a:r>
            <a:r>
              <a:rPr lang="sr-Latn-RS" dirty="0" err="1"/>
              <a:t>when</a:t>
            </a:r>
            <a:r>
              <a:rPr lang="sr-Latn-RS" dirty="0"/>
              <a:t> </a:t>
            </a:r>
            <a:r>
              <a:rPr lang="sr-Latn-RS" dirty="0" err="1"/>
              <a:t>the</a:t>
            </a:r>
            <a:r>
              <a:rPr lang="sr-Latn-RS" dirty="0"/>
              <a:t> placenta is </a:t>
            </a:r>
            <a:r>
              <a:rPr lang="sr-Latn-RS" dirty="0" err="1"/>
              <a:t>formed</a:t>
            </a:r>
            <a:r>
              <a:rPr lang="sr-Latn-RS" dirty="0"/>
              <a:t>, </a:t>
            </a:r>
            <a:r>
              <a:rPr lang="sr-Latn-RS" dirty="0" err="1"/>
              <a:t>which</a:t>
            </a:r>
            <a:r>
              <a:rPr lang="sr-Latn-RS" dirty="0"/>
              <a:t> </a:t>
            </a:r>
            <a:r>
              <a:rPr lang="sr-Latn-RS" dirty="0" err="1"/>
              <a:t>takes</a:t>
            </a:r>
            <a:r>
              <a:rPr lang="sr-Latn-RS" dirty="0"/>
              <a:t> </a:t>
            </a:r>
            <a:r>
              <a:rPr lang="sr-Latn-RS" dirty="0" err="1"/>
              <a:t>over</a:t>
            </a:r>
            <a:r>
              <a:rPr lang="sr-Latn-RS" dirty="0"/>
              <a:t> </a:t>
            </a:r>
            <a:r>
              <a:rPr lang="sr-Latn-RS" dirty="0" err="1"/>
              <a:t>the</a:t>
            </a:r>
            <a:r>
              <a:rPr lang="sr-Latn-RS" dirty="0"/>
              <a:t> </a:t>
            </a:r>
            <a:r>
              <a:rPr lang="sr-Latn-RS" dirty="0" err="1"/>
              <a:t>function</a:t>
            </a:r>
            <a:r>
              <a:rPr lang="sr-Latn-RS" dirty="0"/>
              <a:t> </a:t>
            </a:r>
            <a:r>
              <a:rPr lang="sr-Latn-RS" dirty="0" err="1"/>
              <a:t>of</a:t>
            </a:r>
            <a:r>
              <a:rPr lang="sr-Latn-RS" dirty="0"/>
              <a:t> </a:t>
            </a:r>
            <a:r>
              <a:rPr lang="sr-Latn-RS" dirty="0" err="1"/>
              <a:t>the</a:t>
            </a:r>
            <a:r>
              <a:rPr lang="sr-Latn-RS" dirty="0"/>
              <a:t> </a:t>
            </a:r>
            <a:r>
              <a:rPr lang="sr-Latn-RS" dirty="0" err="1"/>
              <a:t>corpus</a:t>
            </a:r>
            <a:r>
              <a:rPr lang="sr-Latn-RS" dirty="0"/>
              <a:t> </a:t>
            </a:r>
            <a:r>
              <a:rPr lang="sr-Latn-RS" dirty="0" err="1"/>
              <a:t>luteum</a:t>
            </a:r>
            <a:r>
              <a:rPr lang="sr-Latn-RS" dirty="0"/>
              <a:t>, </a:t>
            </a:r>
            <a:r>
              <a:rPr lang="sr-Latn-RS" dirty="0" err="1"/>
              <a:t>i.e</a:t>
            </a:r>
            <a:r>
              <a:rPr lang="sr-Latn-RS" dirty="0"/>
              <a:t>. </a:t>
            </a:r>
            <a:r>
              <a:rPr lang="sr-Latn-RS" dirty="0" err="1"/>
              <a:t>until</a:t>
            </a:r>
            <a:r>
              <a:rPr lang="sr-Latn-RS" dirty="0"/>
              <a:t> </a:t>
            </a:r>
            <a:r>
              <a:rPr lang="sr-Latn-RS" dirty="0" err="1"/>
              <a:t>the</a:t>
            </a:r>
            <a:r>
              <a:rPr lang="sr-Latn-RS" dirty="0"/>
              <a:t> </a:t>
            </a:r>
            <a:r>
              <a:rPr lang="sr-Latn-RS" dirty="0" err="1"/>
              <a:t>end</a:t>
            </a:r>
            <a:r>
              <a:rPr lang="sr-Latn-RS" dirty="0"/>
              <a:t> </a:t>
            </a:r>
            <a:r>
              <a:rPr lang="sr-Latn-RS" dirty="0" err="1"/>
              <a:t>of</a:t>
            </a:r>
            <a:r>
              <a:rPr lang="sr-Latn-RS" dirty="0"/>
              <a:t> </a:t>
            </a:r>
            <a:r>
              <a:rPr lang="sr-Latn-RS" dirty="0" err="1"/>
              <a:t>pregnancy</a:t>
            </a:r>
            <a:r>
              <a:rPr lang="sr-Latn-RS" dirty="0"/>
              <a:t>, </a:t>
            </a:r>
            <a:r>
              <a:rPr lang="sr-Latn-RS" dirty="0" err="1"/>
              <a:t>it</a:t>
            </a:r>
            <a:r>
              <a:rPr lang="sr-Latn-RS" dirty="0"/>
              <a:t> </a:t>
            </a:r>
            <a:r>
              <a:rPr lang="sr-Latn-RS" dirty="0" err="1"/>
              <a:t>secretes</a:t>
            </a:r>
            <a:r>
              <a:rPr lang="sr-Latn-RS" dirty="0"/>
              <a:t> </a:t>
            </a:r>
            <a:r>
              <a:rPr lang="sr-Latn-RS" dirty="0" err="1"/>
              <a:t>progesterone</a:t>
            </a:r>
            <a:r>
              <a:rPr lang="sr-Latn-RS" dirty="0"/>
              <a:t> . </a:t>
            </a:r>
          </a:p>
          <a:p>
            <a:r>
              <a:rPr lang="sr-Latn-RS" dirty="0" err="1"/>
              <a:t>If</a:t>
            </a:r>
            <a:r>
              <a:rPr lang="sr-Latn-RS" dirty="0"/>
              <a:t> </a:t>
            </a:r>
            <a:r>
              <a:rPr lang="sr-Latn-RS" dirty="0" err="1"/>
              <a:t>fertilization</a:t>
            </a:r>
            <a:r>
              <a:rPr lang="sr-Latn-RS" dirty="0"/>
              <a:t> </a:t>
            </a:r>
            <a:r>
              <a:rPr lang="sr-Latn-RS" dirty="0" err="1"/>
              <a:t>does</a:t>
            </a:r>
            <a:r>
              <a:rPr lang="sr-Latn-RS" dirty="0"/>
              <a:t> </a:t>
            </a:r>
            <a:r>
              <a:rPr lang="sr-Latn-RS" dirty="0" err="1"/>
              <a:t>not</a:t>
            </a:r>
            <a:r>
              <a:rPr lang="sr-Latn-RS" dirty="0"/>
              <a:t> </a:t>
            </a:r>
            <a:r>
              <a:rPr lang="sr-Latn-RS" dirty="0" err="1"/>
              <a:t>occur</a:t>
            </a:r>
            <a:r>
              <a:rPr lang="sr-Latn-RS" dirty="0"/>
              <a:t>, </a:t>
            </a:r>
            <a:r>
              <a:rPr lang="sr-Latn-RS" dirty="0" err="1"/>
              <a:t>the</a:t>
            </a:r>
            <a:r>
              <a:rPr lang="sr-Latn-RS" dirty="0"/>
              <a:t> </a:t>
            </a:r>
            <a:r>
              <a:rPr lang="sr-Latn-RS" dirty="0" err="1"/>
              <a:t>corpus</a:t>
            </a:r>
            <a:r>
              <a:rPr lang="sr-Latn-RS" dirty="0"/>
              <a:t> </a:t>
            </a:r>
            <a:r>
              <a:rPr lang="sr-Latn-RS" dirty="0" err="1"/>
              <a:t>luteum</a:t>
            </a:r>
            <a:r>
              <a:rPr lang="sr-Latn-RS" dirty="0"/>
              <a:t> </a:t>
            </a:r>
            <a:r>
              <a:rPr lang="sr-Latn-RS" dirty="0" err="1"/>
              <a:t>collapses</a:t>
            </a:r>
            <a:r>
              <a:rPr lang="sr-Latn-RS" dirty="0"/>
              <a:t>, </a:t>
            </a:r>
            <a:r>
              <a:rPr lang="sr-Latn-RS" dirty="0" err="1"/>
              <a:t>reducing</a:t>
            </a:r>
            <a:r>
              <a:rPr lang="sr-Latn-RS" dirty="0"/>
              <a:t> </a:t>
            </a:r>
            <a:r>
              <a:rPr lang="sr-Latn-RS" dirty="0" err="1"/>
              <a:t>the</a:t>
            </a:r>
            <a:r>
              <a:rPr lang="sr-Latn-RS" dirty="0"/>
              <a:t> </a:t>
            </a:r>
            <a:r>
              <a:rPr lang="sr-Latn-RS" dirty="0" err="1"/>
              <a:t>secretion</a:t>
            </a:r>
            <a:r>
              <a:rPr lang="sr-Latn-RS" dirty="0"/>
              <a:t> </a:t>
            </a:r>
            <a:r>
              <a:rPr lang="sr-Latn-RS" dirty="0" err="1"/>
              <a:t>of</a:t>
            </a:r>
            <a:r>
              <a:rPr lang="sr-Latn-RS" dirty="0"/>
              <a:t> </a:t>
            </a:r>
            <a:r>
              <a:rPr lang="sr-Latn-RS" dirty="0" err="1"/>
              <a:t>progesterone</a:t>
            </a:r>
            <a:r>
              <a:rPr lang="sr-Latn-RS" dirty="0"/>
              <a:t>, </a:t>
            </a:r>
            <a:r>
              <a:rPr lang="sr-Latn-RS" dirty="0" err="1"/>
              <a:t>which</a:t>
            </a:r>
            <a:r>
              <a:rPr lang="sr-Latn-RS" dirty="0"/>
              <a:t> </a:t>
            </a:r>
            <a:r>
              <a:rPr lang="sr-Latn-RS" dirty="0" err="1"/>
              <a:t>leads</a:t>
            </a:r>
            <a:r>
              <a:rPr lang="sr-Latn-RS" dirty="0"/>
              <a:t> to </a:t>
            </a:r>
            <a:r>
              <a:rPr lang="sr-Latn-RS" dirty="0" err="1"/>
              <a:t>spasm</a:t>
            </a:r>
            <a:r>
              <a:rPr lang="sr-Latn-RS" dirty="0"/>
              <a:t> </a:t>
            </a:r>
            <a:r>
              <a:rPr lang="sr-Latn-RS" dirty="0" err="1"/>
              <a:t>of</a:t>
            </a:r>
            <a:r>
              <a:rPr lang="sr-Latn-RS" dirty="0"/>
              <a:t> </a:t>
            </a:r>
            <a:r>
              <a:rPr lang="sr-Latn-RS" dirty="0" err="1"/>
              <a:t>uterine</a:t>
            </a:r>
            <a:r>
              <a:rPr lang="sr-Latn-RS" dirty="0"/>
              <a:t> </a:t>
            </a:r>
            <a:r>
              <a:rPr lang="sr-Latn-RS" dirty="0" err="1"/>
              <a:t>blood</a:t>
            </a:r>
            <a:r>
              <a:rPr lang="sr-Latn-RS" dirty="0"/>
              <a:t> </a:t>
            </a:r>
            <a:r>
              <a:rPr lang="sr-Latn-RS" dirty="0" err="1"/>
              <a:t>vessels</a:t>
            </a:r>
            <a:r>
              <a:rPr lang="sr-Latn-RS" dirty="0"/>
              <a:t> </a:t>
            </a:r>
            <a:r>
              <a:rPr lang="sr-Latn-RS" dirty="0" err="1"/>
              <a:t>and</a:t>
            </a:r>
            <a:r>
              <a:rPr lang="sr-Latn-RS" dirty="0"/>
              <a:t> </a:t>
            </a:r>
            <a:r>
              <a:rPr lang="sr-Latn-RS" dirty="0" err="1"/>
              <a:t>menstrual</a:t>
            </a:r>
            <a:r>
              <a:rPr lang="sr-Latn-RS" dirty="0"/>
              <a:t> </a:t>
            </a:r>
            <a:r>
              <a:rPr lang="sr-Latn-RS" dirty="0" err="1"/>
              <a:t>bleeding</a:t>
            </a:r>
            <a:r>
              <a:rPr lang="sr-Latn-RS" dirty="0"/>
              <a:t>. </a:t>
            </a:r>
          </a:p>
          <a:p>
            <a:r>
              <a:rPr lang="sr-Latn-RS" dirty="0" err="1"/>
              <a:t>These</a:t>
            </a:r>
            <a:r>
              <a:rPr lang="sr-Latn-RS" dirty="0"/>
              <a:t> </a:t>
            </a:r>
            <a:r>
              <a:rPr lang="sr-Latn-RS" dirty="0" err="1"/>
              <a:t>processes</a:t>
            </a:r>
            <a:r>
              <a:rPr lang="sr-Latn-RS" dirty="0"/>
              <a:t> </a:t>
            </a:r>
            <a:r>
              <a:rPr lang="sr-Latn-RS" dirty="0" err="1"/>
              <a:t>occur</a:t>
            </a:r>
            <a:r>
              <a:rPr lang="sr-Latn-RS" dirty="0"/>
              <a:t> </a:t>
            </a:r>
            <a:r>
              <a:rPr lang="sr-Latn-RS" dirty="0" err="1"/>
              <a:t>cyclically</a:t>
            </a:r>
            <a:r>
              <a:rPr lang="sr-Latn-RS" dirty="0"/>
              <a:t> </a:t>
            </a:r>
            <a:r>
              <a:rPr lang="sr-Latn-RS" dirty="0" err="1"/>
              <a:t>every</a:t>
            </a:r>
            <a:r>
              <a:rPr lang="sr-Latn-RS" dirty="0"/>
              <a:t> </a:t>
            </a:r>
            <a:r>
              <a:rPr lang="sr-Latn-RS" dirty="0" err="1"/>
              <a:t>month</a:t>
            </a:r>
            <a:r>
              <a:rPr lang="sr-Latn-RS" dirty="0"/>
              <a:t> </a:t>
            </a:r>
            <a:r>
              <a:rPr lang="sr-Latn-RS" dirty="0" err="1"/>
              <a:t>during</a:t>
            </a:r>
            <a:r>
              <a:rPr lang="sr-Latn-RS" dirty="0"/>
              <a:t> </a:t>
            </a:r>
            <a:r>
              <a:rPr lang="sr-Latn-RS" dirty="0" err="1"/>
              <a:t>the</a:t>
            </a:r>
            <a:r>
              <a:rPr lang="sr-Latn-RS" dirty="0"/>
              <a:t> period </a:t>
            </a:r>
            <a:r>
              <a:rPr lang="sr-Latn-RS" dirty="0" err="1"/>
              <a:t>of</a:t>
            </a:r>
            <a:r>
              <a:rPr lang="sr-Latn-RS" dirty="0"/>
              <a:t> a </a:t>
            </a:r>
            <a:r>
              <a:rPr lang="sr-Latn-RS" dirty="0" err="1"/>
              <a:t>woman's</a:t>
            </a:r>
            <a:r>
              <a:rPr lang="sr-Latn-RS" dirty="0"/>
              <a:t> </a:t>
            </a:r>
            <a:r>
              <a:rPr lang="sr-Latn-RS" dirty="0" err="1"/>
              <a:t>reproductive</a:t>
            </a:r>
            <a:r>
              <a:rPr lang="sr-Latn-RS" dirty="0"/>
              <a:t> </a:t>
            </a:r>
            <a:r>
              <a:rPr lang="sr-Latn-RS" dirty="0" err="1"/>
              <a:t>capacity</a:t>
            </a:r>
            <a:r>
              <a:rPr lang="sr-Latn-RS" dirty="0"/>
              <a:t>.</a:t>
            </a:r>
          </a:p>
        </p:txBody>
      </p:sp>
      <p:pic>
        <p:nvPicPr>
          <p:cNvPr id="4" name="Picture 2">
            <a:extLst>
              <a:ext uri="{FF2B5EF4-FFF2-40B4-BE49-F238E27FC236}">
                <a16:creationId xmlns:a16="http://schemas.microsoft.com/office/drawing/2014/main" id="{7AE5277F-C17F-B445-A49C-7442960DA19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27206" y="2185491"/>
            <a:ext cx="4064794" cy="3717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9212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D5C9-CCCB-3142-BBD0-E0A106C7653B}"/>
              </a:ext>
            </a:extLst>
          </p:cNvPr>
          <p:cNvSpPr>
            <a:spLocks noGrp="1"/>
          </p:cNvSpPr>
          <p:nvPr>
            <p:ph type="title"/>
          </p:nvPr>
        </p:nvSpPr>
        <p:spPr/>
        <p:txBody>
          <a:bodyPr/>
          <a:lstStyle/>
          <a:p>
            <a:r>
              <a:rPr lang="sr-Latn-RS" dirty="0" err="1"/>
              <a:t>Oocyte</a:t>
            </a:r>
            <a:r>
              <a:rPr lang="sr-Latn-RS" dirty="0"/>
              <a:t> </a:t>
            </a:r>
            <a:r>
              <a:rPr lang="sr-Latn-RS" dirty="0" err="1"/>
              <a:t>biology</a:t>
            </a:r>
            <a:endParaRPr lang="sr-Latn-RS" dirty="0"/>
          </a:p>
        </p:txBody>
      </p:sp>
      <p:sp>
        <p:nvSpPr>
          <p:cNvPr id="3" name="Content Placeholder 2">
            <a:extLst>
              <a:ext uri="{FF2B5EF4-FFF2-40B4-BE49-F238E27FC236}">
                <a16:creationId xmlns:a16="http://schemas.microsoft.com/office/drawing/2014/main" id="{58D46D4D-A04B-9341-96C1-716B2D0156E3}"/>
              </a:ext>
            </a:extLst>
          </p:cNvPr>
          <p:cNvSpPr>
            <a:spLocks noGrp="1"/>
          </p:cNvSpPr>
          <p:nvPr>
            <p:ph idx="1"/>
          </p:nvPr>
        </p:nvSpPr>
        <p:spPr>
          <a:xfrm>
            <a:off x="1740311" y="2133600"/>
            <a:ext cx="9941283" cy="3777622"/>
          </a:xfrm>
        </p:spPr>
        <p:txBody>
          <a:bodyPr/>
          <a:lstStyle/>
          <a:p>
            <a:r>
              <a:rPr lang="sr-Latn-RS" dirty="0" err="1"/>
              <a:t>The</a:t>
            </a:r>
            <a:r>
              <a:rPr lang="sr-Latn-RS" dirty="0"/>
              <a:t> </a:t>
            </a:r>
            <a:r>
              <a:rPr lang="sr-Latn-RS" dirty="0" err="1"/>
              <a:t>lifespan</a:t>
            </a:r>
            <a:r>
              <a:rPr lang="sr-Latn-RS" dirty="0"/>
              <a:t> </a:t>
            </a:r>
            <a:r>
              <a:rPr lang="sr-Latn-RS" dirty="0" err="1"/>
              <a:t>of</a:t>
            </a:r>
            <a:r>
              <a:rPr lang="sr-Latn-RS" dirty="0"/>
              <a:t> </a:t>
            </a:r>
            <a:r>
              <a:rPr lang="sr-Latn-RS" dirty="0" err="1"/>
              <a:t>an</a:t>
            </a:r>
            <a:r>
              <a:rPr lang="sr-Latn-RS" dirty="0"/>
              <a:t> </a:t>
            </a:r>
            <a:r>
              <a:rPr lang="sr-Latn-RS" dirty="0" err="1"/>
              <a:t>unfertilized</a:t>
            </a:r>
            <a:r>
              <a:rPr lang="sr-Latn-RS" dirty="0"/>
              <a:t> </a:t>
            </a:r>
            <a:r>
              <a:rPr lang="sr-Latn-RS" dirty="0" err="1"/>
              <a:t>egg</a:t>
            </a:r>
            <a:r>
              <a:rPr lang="sr-Latn-RS" dirty="0"/>
              <a:t> </a:t>
            </a:r>
            <a:r>
              <a:rPr lang="sr-Latn-RS" dirty="0" err="1"/>
              <a:t>cell</a:t>
            </a:r>
            <a:r>
              <a:rPr lang="sr-Latn-RS" dirty="0"/>
              <a:t> (</a:t>
            </a:r>
            <a:r>
              <a:rPr lang="sr-Latn-RS" dirty="0" err="1"/>
              <a:t>secondary</a:t>
            </a:r>
            <a:r>
              <a:rPr lang="sr-Latn-RS" dirty="0"/>
              <a:t> </a:t>
            </a:r>
            <a:r>
              <a:rPr lang="sr-Latn-RS" dirty="0" err="1"/>
              <a:t>oocyte</a:t>
            </a:r>
            <a:r>
              <a:rPr lang="sr-Latn-RS" dirty="0"/>
              <a:t>) is </a:t>
            </a:r>
            <a:r>
              <a:rPr lang="sr-Latn-RS" dirty="0" err="1"/>
              <a:t>always</a:t>
            </a:r>
            <a:r>
              <a:rPr lang="sr-Latn-RS" dirty="0"/>
              <a:t> </a:t>
            </a:r>
            <a:r>
              <a:rPr lang="sr-Latn-RS" dirty="0" err="1"/>
              <a:t>limited</a:t>
            </a:r>
            <a:r>
              <a:rPr lang="sr-Latn-RS" dirty="0"/>
              <a:t>.</a:t>
            </a:r>
          </a:p>
          <a:p>
            <a:r>
              <a:rPr lang="sr-Latn-RS" dirty="0"/>
              <a:t>In </a:t>
            </a:r>
            <a:r>
              <a:rPr lang="sr-Latn-RS" dirty="0" err="1"/>
              <a:t>women</a:t>
            </a:r>
            <a:r>
              <a:rPr lang="sr-Latn-RS" dirty="0"/>
              <a:t>, </a:t>
            </a:r>
            <a:r>
              <a:rPr lang="sr-Latn-RS" dirty="0" err="1"/>
              <a:t>the</a:t>
            </a:r>
            <a:r>
              <a:rPr lang="sr-Latn-RS" dirty="0"/>
              <a:t> </a:t>
            </a:r>
            <a:r>
              <a:rPr lang="sr-Latn-RS" dirty="0" err="1"/>
              <a:t>length</a:t>
            </a:r>
            <a:r>
              <a:rPr lang="sr-Latn-RS" dirty="0"/>
              <a:t> </a:t>
            </a:r>
            <a:r>
              <a:rPr lang="sr-Latn-RS" dirty="0" err="1"/>
              <a:t>of</a:t>
            </a:r>
            <a:r>
              <a:rPr lang="sr-Latn-RS" dirty="0"/>
              <a:t> </a:t>
            </a:r>
            <a:r>
              <a:rPr lang="sr-Latn-RS" dirty="0" err="1"/>
              <a:t>life</a:t>
            </a:r>
            <a:r>
              <a:rPr lang="sr-Latn-RS" dirty="0"/>
              <a:t> </a:t>
            </a:r>
            <a:r>
              <a:rPr lang="sr-Latn-RS" dirty="0" err="1"/>
              <a:t>of</a:t>
            </a:r>
            <a:r>
              <a:rPr lang="sr-Latn-RS" dirty="0"/>
              <a:t> </a:t>
            </a:r>
            <a:r>
              <a:rPr lang="sr-Latn-RS" dirty="0" err="1"/>
              <a:t>the</a:t>
            </a:r>
            <a:r>
              <a:rPr lang="sr-Latn-RS" dirty="0"/>
              <a:t> </a:t>
            </a:r>
            <a:r>
              <a:rPr lang="sr-Latn-RS" dirty="0" err="1"/>
              <a:t>secondary</a:t>
            </a:r>
            <a:r>
              <a:rPr lang="sr-Latn-RS" dirty="0"/>
              <a:t> </a:t>
            </a:r>
            <a:r>
              <a:rPr lang="sr-Latn-RS" dirty="0" err="1"/>
              <a:t>oocyte</a:t>
            </a:r>
            <a:r>
              <a:rPr lang="sr-Latn-RS" dirty="0"/>
              <a:t> is 24 </a:t>
            </a:r>
            <a:r>
              <a:rPr lang="sr-Latn-RS" dirty="0" err="1"/>
              <a:t>hours</a:t>
            </a:r>
            <a:r>
              <a:rPr lang="sr-Latn-RS" dirty="0"/>
              <a:t> in </a:t>
            </a:r>
            <a:r>
              <a:rPr lang="sr-Latn-RS" dirty="0" err="1"/>
              <a:t>the</a:t>
            </a:r>
            <a:r>
              <a:rPr lang="sr-Latn-RS" dirty="0"/>
              <a:t> </a:t>
            </a:r>
            <a:r>
              <a:rPr lang="sr-Latn-RS" dirty="0" err="1"/>
              <a:t>fallopian</a:t>
            </a:r>
            <a:r>
              <a:rPr lang="sr-Latn-RS" dirty="0"/>
              <a:t> tube.</a:t>
            </a:r>
          </a:p>
          <a:p>
            <a:r>
              <a:rPr lang="sr-Latn-RS" dirty="0"/>
              <a:t>In some </a:t>
            </a:r>
            <a:r>
              <a:rPr lang="sr-Latn-RS" dirty="0" err="1"/>
              <a:t>mammals</a:t>
            </a:r>
            <a:r>
              <a:rPr lang="sr-Latn-RS" dirty="0"/>
              <a:t>, </a:t>
            </a:r>
            <a:r>
              <a:rPr lang="sr-Latn-RS" dirty="0" err="1"/>
              <a:t>secondary</a:t>
            </a:r>
            <a:r>
              <a:rPr lang="sr-Latn-RS" dirty="0"/>
              <a:t> </a:t>
            </a:r>
            <a:r>
              <a:rPr lang="sr-Latn-RS" dirty="0" err="1"/>
              <a:t>oocytes</a:t>
            </a:r>
            <a:r>
              <a:rPr lang="sr-Latn-RS" dirty="0"/>
              <a:t> last </a:t>
            </a:r>
            <a:r>
              <a:rPr lang="sr-Latn-RS" dirty="0" err="1"/>
              <a:t>up</a:t>
            </a:r>
            <a:r>
              <a:rPr lang="sr-Latn-RS" dirty="0"/>
              <a:t> to 30 </a:t>
            </a:r>
            <a:r>
              <a:rPr lang="sr-Latn-RS" dirty="0" err="1"/>
              <a:t>hours</a:t>
            </a:r>
            <a:r>
              <a:rPr lang="sr-Latn-RS" dirty="0"/>
              <a:t>, </a:t>
            </a:r>
            <a:r>
              <a:rPr lang="sr-Latn-RS" dirty="0" err="1"/>
              <a:t>or</a:t>
            </a:r>
            <a:r>
              <a:rPr lang="sr-Latn-RS" dirty="0"/>
              <a:t> </a:t>
            </a:r>
            <a:r>
              <a:rPr lang="sr-Latn-RS" dirty="0" err="1"/>
              <a:t>only</a:t>
            </a:r>
            <a:r>
              <a:rPr lang="sr-Latn-RS" dirty="0"/>
              <a:t> </a:t>
            </a:r>
            <a:r>
              <a:rPr lang="sr-Latn-RS" dirty="0" err="1"/>
              <a:t>up</a:t>
            </a:r>
            <a:r>
              <a:rPr lang="sr-Latn-RS" dirty="0"/>
              <a:t> to a </a:t>
            </a:r>
            <a:r>
              <a:rPr lang="sr-Latn-RS" dirty="0" err="1"/>
              <a:t>few</a:t>
            </a:r>
            <a:r>
              <a:rPr lang="sr-Latn-RS" dirty="0"/>
              <a:t> </a:t>
            </a:r>
            <a:r>
              <a:rPr lang="sr-Latn-RS" dirty="0" err="1"/>
              <a:t>hours</a:t>
            </a:r>
            <a:r>
              <a:rPr lang="sr-Latn-RS" dirty="0"/>
              <a:t>.</a:t>
            </a:r>
          </a:p>
          <a:p>
            <a:endParaRPr lang="sr-Latn-RS" dirty="0"/>
          </a:p>
        </p:txBody>
      </p:sp>
      <p:pic>
        <p:nvPicPr>
          <p:cNvPr id="4098" name="Picture 2" descr="Fertilization. Growth and maturation of oocyte Growth of the oocyte  –Essential for successful fertilization and embryonic development Before  the ovulation. - ppt download">
            <a:extLst>
              <a:ext uri="{FF2B5EF4-FFF2-40B4-BE49-F238E27FC236}">
                <a16:creationId xmlns:a16="http://schemas.microsoft.com/office/drawing/2014/main" id="{921128F9-F263-6349-B3A5-099DA0733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106" y="3768213"/>
            <a:ext cx="4119716" cy="3089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34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06F76-6C7D-BD4F-8B9E-FA4F9601111C}"/>
              </a:ext>
            </a:extLst>
          </p:cNvPr>
          <p:cNvSpPr>
            <a:spLocks noGrp="1"/>
          </p:cNvSpPr>
          <p:nvPr>
            <p:ph type="title"/>
          </p:nvPr>
        </p:nvSpPr>
        <p:spPr/>
        <p:txBody>
          <a:bodyPr/>
          <a:lstStyle/>
          <a:p>
            <a:r>
              <a:rPr lang="sr-Latn-RS" dirty="0" err="1"/>
              <a:t>Ovarian</a:t>
            </a:r>
            <a:r>
              <a:rPr lang="sr-Latn-RS" dirty="0"/>
              <a:t> </a:t>
            </a:r>
            <a:r>
              <a:rPr lang="sr-Latn-RS" dirty="0" err="1"/>
              <a:t>aging</a:t>
            </a:r>
            <a:r>
              <a:rPr lang="sr-Latn-RS" dirty="0"/>
              <a:t>…</a:t>
            </a:r>
          </a:p>
        </p:txBody>
      </p:sp>
      <p:sp>
        <p:nvSpPr>
          <p:cNvPr id="3" name="Content Placeholder 2">
            <a:extLst>
              <a:ext uri="{FF2B5EF4-FFF2-40B4-BE49-F238E27FC236}">
                <a16:creationId xmlns:a16="http://schemas.microsoft.com/office/drawing/2014/main" id="{AAD0904C-1724-4449-A5EE-ED95CD71E1CD}"/>
              </a:ext>
            </a:extLst>
          </p:cNvPr>
          <p:cNvSpPr>
            <a:spLocks noGrp="1"/>
          </p:cNvSpPr>
          <p:nvPr>
            <p:ph idx="1"/>
          </p:nvPr>
        </p:nvSpPr>
        <p:spPr>
          <a:xfrm>
            <a:off x="2005782" y="1876272"/>
            <a:ext cx="9498830" cy="3777622"/>
          </a:xfrm>
        </p:spPr>
        <p:txBody>
          <a:bodyPr>
            <a:normAutofit/>
          </a:bodyPr>
          <a:lstStyle/>
          <a:p>
            <a:r>
              <a:rPr lang="en-US" sz="1800" dirty="0">
                <a:effectLst/>
              </a:rPr>
              <a:t>The long resting phase during the first meiotic division may be a factor in the increased risk of chromosome abnormalities in the offspring of older mothers. Long </a:t>
            </a:r>
            <a:r>
              <a:rPr lang="en-US" dirty="0"/>
              <a:t>dictyotene phase probably damage the cell’s spindle formation and repair mechanisms, thereby predisposing to non-disjunction during meiosis. </a:t>
            </a:r>
          </a:p>
          <a:p>
            <a:r>
              <a:rPr lang="sr-Latn-RS" dirty="0" err="1"/>
              <a:t>It</a:t>
            </a:r>
            <a:r>
              <a:rPr lang="sr-Latn-RS" dirty="0"/>
              <a:t> </a:t>
            </a:r>
            <a:r>
              <a:rPr lang="sr-Latn-RS" dirty="0" err="1"/>
              <a:t>has</a:t>
            </a:r>
            <a:r>
              <a:rPr lang="sr-Latn-RS" dirty="0"/>
              <a:t> </a:t>
            </a:r>
            <a:r>
              <a:rPr lang="sr-Latn-RS" dirty="0" err="1"/>
              <a:t>been</a:t>
            </a:r>
            <a:r>
              <a:rPr lang="sr-Latn-RS" dirty="0"/>
              <a:t> </a:t>
            </a:r>
            <a:r>
              <a:rPr lang="sr-Latn-RS" dirty="0" err="1"/>
              <a:t>confirmed</a:t>
            </a:r>
            <a:r>
              <a:rPr lang="sr-Latn-RS" dirty="0"/>
              <a:t> </a:t>
            </a:r>
            <a:r>
              <a:rPr lang="sr-Latn-RS" dirty="0" err="1"/>
              <a:t>that</a:t>
            </a:r>
            <a:r>
              <a:rPr lang="sr-Latn-RS" dirty="0"/>
              <a:t> </a:t>
            </a:r>
            <a:r>
              <a:rPr lang="sr-Latn-RS" dirty="0" err="1"/>
              <a:t>the</a:t>
            </a:r>
            <a:r>
              <a:rPr lang="sr-Latn-RS" dirty="0"/>
              <a:t> </a:t>
            </a:r>
            <a:r>
              <a:rPr lang="sr-Latn-RS" dirty="0" err="1"/>
              <a:t>aging</a:t>
            </a:r>
            <a:r>
              <a:rPr lang="sr-Latn-RS" dirty="0"/>
              <a:t> </a:t>
            </a:r>
            <a:r>
              <a:rPr lang="sr-Latn-RS" dirty="0" err="1"/>
              <a:t>of</a:t>
            </a:r>
            <a:r>
              <a:rPr lang="sr-Latn-RS" dirty="0"/>
              <a:t> </a:t>
            </a:r>
            <a:r>
              <a:rPr lang="sr-Latn-RS" dirty="0" err="1"/>
              <a:t>the</a:t>
            </a:r>
            <a:r>
              <a:rPr lang="sr-Latn-RS" dirty="0"/>
              <a:t> </a:t>
            </a:r>
            <a:r>
              <a:rPr lang="sr-Latn-RS" dirty="0" err="1"/>
              <a:t>secondary</a:t>
            </a:r>
            <a:r>
              <a:rPr lang="sr-Latn-RS" dirty="0"/>
              <a:t> </a:t>
            </a:r>
            <a:r>
              <a:rPr lang="sr-Latn-RS" dirty="0" err="1"/>
              <a:t>oocyte</a:t>
            </a:r>
            <a:r>
              <a:rPr lang="sr-Latn-RS" dirty="0"/>
              <a:t> </a:t>
            </a:r>
            <a:r>
              <a:rPr lang="sr-Latn-RS" dirty="0" err="1"/>
              <a:t>affects</a:t>
            </a:r>
            <a:r>
              <a:rPr lang="sr-Latn-RS" dirty="0"/>
              <a:t> </a:t>
            </a:r>
            <a:r>
              <a:rPr lang="sr-Latn-RS" dirty="0" err="1"/>
              <a:t>the</a:t>
            </a:r>
            <a:r>
              <a:rPr lang="sr-Latn-RS" dirty="0"/>
              <a:t> </a:t>
            </a:r>
            <a:r>
              <a:rPr lang="sr-Latn-RS" dirty="0" err="1"/>
              <a:t>increased</a:t>
            </a:r>
            <a:r>
              <a:rPr lang="sr-Latn-RS" dirty="0"/>
              <a:t> </a:t>
            </a:r>
            <a:r>
              <a:rPr lang="sr-Latn-RS" dirty="0" err="1"/>
              <a:t>mortality</a:t>
            </a:r>
            <a:r>
              <a:rPr lang="sr-Latn-RS" dirty="0"/>
              <a:t> </a:t>
            </a:r>
            <a:r>
              <a:rPr lang="sr-Latn-RS" dirty="0" err="1"/>
              <a:t>of</a:t>
            </a:r>
            <a:r>
              <a:rPr lang="sr-Latn-RS" dirty="0"/>
              <a:t> </a:t>
            </a:r>
            <a:r>
              <a:rPr lang="sr-Latn-RS" dirty="0" err="1"/>
              <a:t>the</a:t>
            </a:r>
            <a:r>
              <a:rPr lang="sr-Latn-RS" dirty="0"/>
              <a:t> </a:t>
            </a:r>
            <a:r>
              <a:rPr lang="sr-Latn-RS" dirty="0" err="1"/>
              <a:t>embryo</a:t>
            </a:r>
            <a:r>
              <a:rPr lang="sr-Latn-RS" dirty="0"/>
              <a:t>, </a:t>
            </a:r>
            <a:r>
              <a:rPr lang="sr-Latn-RS" dirty="0" err="1"/>
              <a:t>disturbances</a:t>
            </a:r>
            <a:r>
              <a:rPr lang="sr-Latn-RS" dirty="0"/>
              <a:t> in </a:t>
            </a:r>
            <a:r>
              <a:rPr lang="sr-Latn-RS" dirty="0" err="1"/>
              <a:t>the</a:t>
            </a:r>
            <a:r>
              <a:rPr lang="sr-Latn-RS" dirty="0"/>
              <a:t> </a:t>
            </a:r>
            <a:r>
              <a:rPr lang="sr-Latn-RS" dirty="0" err="1"/>
              <a:t>implantation</a:t>
            </a:r>
            <a:r>
              <a:rPr lang="sr-Latn-RS" dirty="0"/>
              <a:t> </a:t>
            </a:r>
            <a:r>
              <a:rPr lang="sr-Latn-RS" dirty="0" err="1"/>
              <a:t>and</a:t>
            </a:r>
            <a:r>
              <a:rPr lang="sr-Latn-RS" dirty="0"/>
              <a:t> </a:t>
            </a:r>
            <a:r>
              <a:rPr lang="sr-Latn-RS" dirty="0" err="1"/>
              <a:t>increases</a:t>
            </a:r>
            <a:r>
              <a:rPr lang="sr-Latn-RS" dirty="0"/>
              <a:t> </a:t>
            </a:r>
            <a:r>
              <a:rPr lang="sr-Latn-RS" dirty="0" err="1"/>
              <a:t>polyspermy</a:t>
            </a:r>
            <a:r>
              <a:rPr lang="sr-Latn-RS" dirty="0"/>
              <a:t> (</a:t>
            </a:r>
            <a:r>
              <a:rPr lang="sr-Latn-RS" dirty="0" err="1"/>
              <a:t>resulting</a:t>
            </a:r>
            <a:r>
              <a:rPr lang="sr-Latn-RS" dirty="0"/>
              <a:t> in </a:t>
            </a:r>
            <a:r>
              <a:rPr lang="sr-Latn-RS" dirty="0" err="1"/>
              <a:t>polyploidy</a:t>
            </a:r>
            <a:r>
              <a:rPr lang="sr-Latn-RS" dirty="0"/>
              <a:t> in </a:t>
            </a:r>
            <a:r>
              <a:rPr lang="sr-Latn-RS" dirty="0" err="1"/>
              <a:t>the</a:t>
            </a:r>
            <a:r>
              <a:rPr lang="sr-Latn-RS" dirty="0"/>
              <a:t> fetus).</a:t>
            </a:r>
            <a:endParaRPr lang="en-US" dirty="0"/>
          </a:p>
          <a:p>
            <a:pPr marL="0" indent="0">
              <a:buNone/>
            </a:pPr>
            <a:endParaRPr lang="sr-Latn-RS" dirty="0"/>
          </a:p>
        </p:txBody>
      </p:sp>
      <p:pic>
        <p:nvPicPr>
          <p:cNvPr id="5124" name="Picture 4" descr="The process of ovarian aging: it is not just about oocytes and granulosa  cells | SpringerLink">
            <a:extLst>
              <a:ext uri="{FF2B5EF4-FFF2-40B4-BE49-F238E27FC236}">
                <a16:creationId xmlns:a16="http://schemas.microsoft.com/office/drawing/2014/main" id="{542E1B71-B2BA-DA40-9240-961465C5DE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4197855"/>
            <a:ext cx="4992329" cy="2660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3083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B8151-1068-E049-9A8C-43E180484BD4}"/>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id="{BC954D0E-F40F-4341-B8C6-B09A6315F9C0}"/>
              </a:ext>
            </a:extLst>
          </p:cNvPr>
          <p:cNvSpPr>
            <a:spLocks noGrp="1"/>
          </p:cNvSpPr>
          <p:nvPr>
            <p:ph idx="1"/>
          </p:nvPr>
        </p:nvSpPr>
        <p:spPr/>
        <p:txBody>
          <a:bodyPr/>
          <a:lstStyle/>
          <a:p>
            <a:endParaRPr lang="sr-Latn-RS"/>
          </a:p>
        </p:txBody>
      </p:sp>
      <p:pic>
        <p:nvPicPr>
          <p:cNvPr id="4" name="Picture 2" descr="The prevalence and related factors of ovarian dysfunction and aging.... |  Download Scientific Diagram">
            <a:extLst>
              <a:ext uri="{FF2B5EF4-FFF2-40B4-BE49-F238E27FC236}">
                <a16:creationId xmlns:a16="http://schemas.microsoft.com/office/drawing/2014/main" id="{3FD7B815-1439-2C42-A7A1-69FA4952DF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056" y="0"/>
            <a:ext cx="8497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875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54CC0-1B84-BE42-8817-AD4147A8FC7B}"/>
              </a:ext>
            </a:extLst>
          </p:cNvPr>
          <p:cNvSpPr>
            <a:spLocks noGrp="1"/>
          </p:cNvSpPr>
          <p:nvPr>
            <p:ph type="title"/>
          </p:nvPr>
        </p:nvSpPr>
        <p:spPr/>
        <p:txBody>
          <a:bodyPr/>
          <a:lstStyle/>
          <a:p>
            <a:r>
              <a:rPr lang="sr-Latn-RS" dirty="0" err="1"/>
              <a:t>Section</a:t>
            </a:r>
            <a:r>
              <a:rPr lang="sr-Latn-RS" dirty="0"/>
              <a:t> </a:t>
            </a:r>
            <a:r>
              <a:rPr lang="sr-Latn-RS" dirty="0" err="1"/>
              <a:t>through</a:t>
            </a:r>
            <a:r>
              <a:rPr lang="sr-Latn-RS" dirty="0"/>
              <a:t> </a:t>
            </a:r>
            <a:r>
              <a:rPr lang="sr-Latn-RS" dirty="0" err="1"/>
              <a:t>the</a:t>
            </a:r>
            <a:r>
              <a:rPr lang="sr-Latn-RS" dirty="0"/>
              <a:t> </a:t>
            </a:r>
            <a:r>
              <a:rPr lang="sr-Latn-RS" dirty="0" err="1"/>
              <a:t>ovary</a:t>
            </a:r>
            <a:r>
              <a:rPr lang="sr-Latn-RS" dirty="0"/>
              <a:t> </a:t>
            </a:r>
            <a:r>
              <a:rPr lang="sr-Latn-RS" dirty="0" err="1"/>
              <a:t>of</a:t>
            </a:r>
            <a:r>
              <a:rPr lang="sr-Latn-RS" dirty="0"/>
              <a:t> a </a:t>
            </a:r>
            <a:r>
              <a:rPr lang="sr-Latn-RS" dirty="0" err="1"/>
              <a:t>woman</a:t>
            </a:r>
            <a:endParaRPr lang="sr-Latn-RS" dirty="0"/>
          </a:p>
        </p:txBody>
      </p:sp>
      <p:sp>
        <p:nvSpPr>
          <p:cNvPr id="3" name="Content Placeholder 2">
            <a:extLst>
              <a:ext uri="{FF2B5EF4-FFF2-40B4-BE49-F238E27FC236}">
                <a16:creationId xmlns:a16="http://schemas.microsoft.com/office/drawing/2014/main" id="{6F29BC05-345B-D34F-8380-02EAA706F38D}"/>
              </a:ext>
            </a:extLst>
          </p:cNvPr>
          <p:cNvSpPr>
            <a:spLocks noGrp="1"/>
          </p:cNvSpPr>
          <p:nvPr>
            <p:ph idx="1"/>
          </p:nvPr>
        </p:nvSpPr>
        <p:spPr/>
        <p:txBody>
          <a:bodyPr/>
          <a:lstStyle/>
          <a:p>
            <a:endParaRPr lang="sr-Latn-RS"/>
          </a:p>
        </p:txBody>
      </p:sp>
      <p:pic>
        <p:nvPicPr>
          <p:cNvPr id="4" name="Picture 3">
            <a:extLst>
              <a:ext uri="{FF2B5EF4-FFF2-40B4-BE49-F238E27FC236}">
                <a16:creationId xmlns:a16="http://schemas.microsoft.com/office/drawing/2014/main" id="{8CE5DF67-FEDA-2D47-89D3-3835411D6FE7}"/>
              </a:ext>
            </a:extLst>
          </p:cNvPr>
          <p:cNvPicPr>
            <a:picLocks noChangeAspect="1"/>
          </p:cNvPicPr>
          <p:nvPr/>
        </p:nvPicPr>
        <p:blipFill rotWithShape="1">
          <a:blip r:embed="rId2"/>
          <a:srcRect b="11667"/>
          <a:stretch/>
        </p:blipFill>
        <p:spPr>
          <a:xfrm>
            <a:off x="3884612" y="1872622"/>
            <a:ext cx="6324600" cy="4038600"/>
          </a:xfrm>
          <a:prstGeom prst="rect">
            <a:avLst/>
          </a:prstGeom>
        </p:spPr>
      </p:pic>
    </p:spTree>
    <p:extLst>
      <p:ext uri="{BB962C8B-B14F-4D97-AF65-F5344CB8AC3E}">
        <p14:creationId xmlns:p14="http://schemas.microsoft.com/office/powerpoint/2010/main" val="2658807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34BF1-69C0-1E45-9CA4-B2D3911BE4FC}"/>
              </a:ext>
            </a:extLst>
          </p:cNvPr>
          <p:cNvSpPr>
            <a:spLocks noGrp="1"/>
          </p:cNvSpPr>
          <p:nvPr>
            <p:ph type="title"/>
          </p:nvPr>
        </p:nvSpPr>
        <p:spPr/>
        <p:txBody>
          <a:bodyPr/>
          <a:lstStyle/>
          <a:p>
            <a:r>
              <a:rPr lang="sr-Latn-RS" dirty="0" err="1"/>
              <a:t>Differences</a:t>
            </a:r>
            <a:r>
              <a:rPr lang="sr-Latn-RS" dirty="0"/>
              <a:t> in </a:t>
            </a:r>
            <a:r>
              <a:rPr lang="sr-Latn-RS" dirty="0" err="1"/>
              <a:t>gametogenesis</a:t>
            </a:r>
            <a:r>
              <a:rPr lang="sr-Latn-RS" dirty="0"/>
              <a:t> in </a:t>
            </a:r>
            <a:r>
              <a:rPr lang="sr-Latn-RS" dirty="0" err="1"/>
              <a:t>males</a:t>
            </a:r>
            <a:r>
              <a:rPr lang="sr-Latn-RS" dirty="0"/>
              <a:t> </a:t>
            </a:r>
            <a:r>
              <a:rPr lang="sr-Latn-RS" dirty="0" err="1"/>
              <a:t>and</a:t>
            </a:r>
            <a:r>
              <a:rPr lang="sr-Latn-RS" dirty="0"/>
              <a:t> </a:t>
            </a:r>
            <a:r>
              <a:rPr lang="sr-Latn-RS" dirty="0" err="1"/>
              <a:t>females</a:t>
            </a:r>
            <a:endParaRPr lang="sr-Latn-RS" dirty="0"/>
          </a:p>
        </p:txBody>
      </p:sp>
      <p:pic>
        <p:nvPicPr>
          <p:cNvPr id="5" name="Content Placeholder 4">
            <a:extLst>
              <a:ext uri="{FF2B5EF4-FFF2-40B4-BE49-F238E27FC236}">
                <a16:creationId xmlns:a16="http://schemas.microsoft.com/office/drawing/2014/main" id="{661AD528-7416-9E4A-9EB5-F50460ADF955}"/>
              </a:ext>
            </a:extLst>
          </p:cNvPr>
          <p:cNvPicPr>
            <a:picLocks noGrp="1" noChangeAspect="1"/>
          </p:cNvPicPr>
          <p:nvPr>
            <p:ph idx="1"/>
          </p:nvPr>
        </p:nvPicPr>
        <p:blipFill rotWithShape="1">
          <a:blip r:embed="rId2"/>
          <a:srcRect t="22105"/>
          <a:stretch/>
        </p:blipFill>
        <p:spPr>
          <a:xfrm>
            <a:off x="2592925" y="2293839"/>
            <a:ext cx="7436446" cy="3665966"/>
          </a:xfrm>
        </p:spPr>
      </p:pic>
    </p:spTree>
    <p:extLst>
      <p:ext uri="{BB962C8B-B14F-4D97-AF65-F5344CB8AC3E}">
        <p14:creationId xmlns:p14="http://schemas.microsoft.com/office/powerpoint/2010/main" val="2592884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0C6482-4279-8D46-98BA-F21E4D13950E}"/>
              </a:ext>
            </a:extLst>
          </p:cNvPr>
          <p:cNvSpPr>
            <a:spLocks noGrp="1"/>
          </p:cNvSpPr>
          <p:nvPr>
            <p:ph idx="1"/>
          </p:nvPr>
        </p:nvSpPr>
        <p:spPr/>
        <p:txBody>
          <a:bodyPr/>
          <a:lstStyle/>
          <a:p>
            <a:r>
              <a:rPr lang="sr-Latn-RS" dirty="0" err="1"/>
              <a:t>The</a:t>
            </a:r>
            <a:r>
              <a:rPr lang="sr-Latn-RS" dirty="0"/>
              <a:t> </a:t>
            </a:r>
            <a:r>
              <a:rPr lang="sr-Latn-RS" dirty="0" err="1"/>
              <a:t>number</a:t>
            </a:r>
            <a:r>
              <a:rPr lang="sr-Latn-RS" dirty="0"/>
              <a:t> </a:t>
            </a:r>
            <a:r>
              <a:rPr lang="sr-Latn-RS" dirty="0" err="1"/>
              <a:t>of</a:t>
            </a:r>
            <a:r>
              <a:rPr lang="sr-Latn-RS" dirty="0"/>
              <a:t> mature </a:t>
            </a:r>
            <a:r>
              <a:rPr lang="sr-Latn-RS" dirty="0" err="1"/>
              <a:t>gametes</a:t>
            </a:r>
            <a:r>
              <a:rPr lang="sr-Latn-RS" dirty="0"/>
              <a:t> </a:t>
            </a:r>
            <a:r>
              <a:rPr lang="sr-Latn-RS" dirty="0" err="1"/>
              <a:t>that</a:t>
            </a:r>
            <a:r>
              <a:rPr lang="sr-Latn-RS" dirty="0"/>
              <a:t> </a:t>
            </a:r>
            <a:r>
              <a:rPr lang="sr-Latn-RS" dirty="0" err="1"/>
              <a:t>arise</a:t>
            </a:r>
            <a:r>
              <a:rPr lang="sr-Latn-RS" dirty="0"/>
              <a:t> from one </a:t>
            </a:r>
            <a:r>
              <a:rPr lang="sr-Latn-RS" dirty="0" err="1"/>
              <a:t>immature</a:t>
            </a:r>
            <a:r>
              <a:rPr lang="sr-Latn-RS" dirty="0"/>
              <a:t> </a:t>
            </a:r>
            <a:r>
              <a:rPr lang="sr-Latn-RS" dirty="0" err="1"/>
              <a:t>cell</a:t>
            </a:r>
            <a:r>
              <a:rPr lang="sr-Latn-RS" dirty="0"/>
              <a:t>.</a:t>
            </a:r>
          </a:p>
          <a:p>
            <a:endParaRPr lang="sr-Latn-RS" dirty="0"/>
          </a:p>
          <a:p>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gametes</a:t>
            </a:r>
            <a:r>
              <a:rPr lang="sr-Latn-RS" dirty="0"/>
              <a:t> </a:t>
            </a:r>
            <a:r>
              <a:rPr lang="sr-Latn-RS" dirty="0" err="1"/>
              <a:t>that</a:t>
            </a:r>
            <a:r>
              <a:rPr lang="sr-Latn-RS" dirty="0"/>
              <a:t> mature </a:t>
            </a:r>
            <a:r>
              <a:rPr lang="sr-Latn-RS" dirty="0" err="1"/>
              <a:t>during</a:t>
            </a:r>
            <a:r>
              <a:rPr lang="sr-Latn-RS" dirty="0"/>
              <a:t> one </a:t>
            </a:r>
            <a:r>
              <a:rPr lang="sr-Latn-RS" dirty="0" err="1"/>
              <a:t>month</a:t>
            </a:r>
            <a:r>
              <a:rPr lang="sr-Latn-RS" dirty="0"/>
              <a:t>.</a:t>
            </a:r>
          </a:p>
          <a:p>
            <a:endParaRPr lang="sr-Latn-RS" dirty="0"/>
          </a:p>
          <a:p>
            <a:r>
              <a:rPr lang="sr-Latn-RS" dirty="0"/>
              <a:t>At </a:t>
            </a:r>
            <a:r>
              <a:rPr lang="sr-Latn-RS" dirty="0" err="1"/>
              <a:t>the</a:t>
            </a:r>
            <a:r>
              <a:rPr lang="sr-Latn-RS" dirty="0"/>
              <a:t> time </a:t>
            </a:r>
            <a:r>
              <a:rPr lang="sr-Latn-RS" dirty="0" err="1"/>
              <a:t>of</a:t>
            </a:r>
            <a:r>
              <a:rPr lang="sr-Latn-RS" dirty="0"/>
              <a:t> </a:t>
            </a:r>
            <a:r>
              <a:rPr lang="sr-Latn-RS" dirty="0" err="1"/>
              <a:t>the</a:t>
            </a:r>
            <a:r>
              <a:rPr lang="sr-Latn-RS" dirty="0"/>
              <a:t> </a:t>
            </a:r>
            <a:r>
              <a:rPr lang="sr-Latn-RS" dirty="0" err="1"/>
              <a:t>beginning</a:t>
            </a:r>
            <a:r>
              <a:rPr lang="sr-Latn-RS" dirty="0"/>
              <a:t> </a:t>
            </a:r>
            <a:r>
              <a:rPr lang="sr-Latn-RS" dirty="0" err="1"/>
              <a:t>of</a:t>
            </a:r>
            <a:r>
              <a:rPr lang="sr-Latn-RS" dirty="0"/>
              <a:t> </a:t>
            </a:r>
            <a:r>
              <a:rPr lang="sr-Latn-RS" dirty="0" err="1"/>
              <a:t>maturation</a:t>
            </a:r>
            <a:r>
              <a:rPr lang="sr-Latn-RS" dirty="0"/>
              <a:t>, </a:t>
            </a:r>
            <a:r>
              <a:rPr lang="sr-Latn-RS" dirty="0" err="1"/>
              <a:t>oogenesis</a:t>
            </a:r>
            <a:r>
              <a:rPr lang="sr-Latn-RS" dirty="0"/>
              <a:t> is a </a:t>
            </a:r>
            <a:r>
              <a:rPr lang="sr-Latn-RS" dirty="0" err="1"/>
              <a:t>discontinuous</a:t>
            </a:r>
            <a:r>
              <a:rPr lang="sr-Latn-RS" dirty="0"/>
              <a:t> </a:t>
            </a:r>
            <a:r>
              <a:rPr lang="sr-Latn-RS" dirty="0" err="1"/>
              <a:t>process</a:t>
            </a:r>
            <a:r>
              <a:rPr lang="sr-Latn-RS" dirty="0"/>
              <a:t> </a:t>
            </a:r>
            <a:r>
              <a:rPr lang="sr-Latn-RS" dirty="0" err="1"/>
              <a:t>that</a:t>
            </a:r>
            <a:r>
              <a:rPr lang="sr-Latn-RS" dirty="0"/>
              <a:t> </a:t>
            </a:r>
            <a:r>
              <a:rPr lang="sr-Latn-RS" dirty="0" err="1"/>
              <a:t>has</a:t>
            </a:r>
            <a:r>
              <a:rPr lang="sr-Latn-RS" dirty="0"/>
              <a:t> 2 </a:t>
            </a:r>
            <a:r>
              <a:rPr lang="sr-Latn-RS" dirty="0" err="1"/>
              <a:t>stops</a:t>
            </a:r>
            <a:r>
              <a:rPr lang="sr-Latn-RS" dirty="0"/>
              <a:t>, </a:t>
            </a:r>
            <a:r>
              <a:rPr lang="sr-Latn-RS" dirty="0" err="1"/>
              <a:t>and</a:t>
            </a:r>
            <a:r>
              <a:rPr lang="sr-Latn-RS" dirty="0"/>
              <a:t> </a:t>
            </a:r>
            <a:r>
              <a:rPr lang="sr-Latn-RS" dirty="0" err="1"/>
              <a:t>spermatogenesis</a:t>
            </a:r>
            <a:r>
              <a:rPr lang="sr-Latn-RS" dirty="0"/>
              <a:t> is a </a:t>
            </a:r>
            <a:r>
              <a:rPr lang="sr-Latn-RS" dirty="0" err="1"/>
              <a:t>continuous</a:t>
            </a:r>
            <a:r>
              <a:rPr lang="sr-Latn-RS" dirty="0"/>
              <a:t> </a:t>
            </a:r>
            <a:r>
              <a:rPr lang="sr-Latn-RS" dirty="0" err="1"/>
              <a:t>process</a:t>
            </a:r>
            <a:r>
              <a:rPr lang="sr-Latn-RS" dirty="0"/>
              <a:t>.</a:t>
            </a:r>
          </a:p>
          <a:p>
            <a:endParaRPr lang="sr-Latn-RS" dirty="0"/>
          </a:p>
          <a:p>
            <a:r>
              <a:rPr lang="sr-Latn-RS" dirty="0" err="1"/>
              <a:t>During</a:t>
            </a:r>
            <a:r>
              <a:rPr lang="sr-Latn-RS" dirty="0"/>
              <a:t> </a:t>
            </a:r>
            <a:r>
              <a:rPr lang="sr-Latn-RS" dirty="0" err="1"/>
              <a:t>the</a:t>
            </a:r>
            <a:r>
              <a:rPr lang="sr-Latn-RS" dirty="0"/>
              <a:t> </a:t>
            </a:r>
            <a:r>
              <a:rPr lang="sr-Latn-RS" dirty="0" err="1"/>
              <a:t>reproductive</a:t>
            </a:r>
            <a:r>
              <a:rPr lang="sr-Latn-RS" dirty="0"/>
              <a:t> period in a </a:t>
            </a:r>
            <a:r>
              <a:rPr lang="sr-Latn-RS" dirty="0" err="1"/>
              <a:t>woman</a:t>
            </a:r>
            <a:r>
              <a:rPr lang="sr-Latn-RS" dirty="0"/>
              <a:t>, </a:t>
            </a:r>
            <a:r>
              <a:rPr lang="sr-Latn-RS" dirty="0" err="1"/>
              <a:t>about</a:t>
            </a:r>
            <a:r>
              <a:rPr lang="sr-Latn-RS" dirty="0"/>
              <a:t> 450 </a:t>
            </a:r>
            <a:r>
              <a:rPr lang="sr-Latn-RS" dirty="0" err="1"/>
              <a:t>secondary</a:t>
            </a:r>
            <a:r>
              <a:rPr lang="sr-Latn-RS" dirty="0"/>
              <a:t> </a:t>
            </a:r>
            <a:r>
              <a:rPr lang="sr-Latn-RS" dirty="0" err="1"/>
              <a:t>oocytes</a:t>
            </a:r>
            <a:r>
              <a:rPr lang="sr-Latn-RS" dirty="0"/>
              <a:t> mature.</a:t>
            </a:r>
          </a:p>
        </p:txBody>
      </p:sp>
      <p:sp>
        <p:nvSpPr>
          <p:cNvPr id="4" name="Title 1">
            <a:extLst>
              <a:ext uri="{FF2B5EF4-FFF2-40B4-BE49-F238E27FC236}">
                <a16:creationId xmlns:a16="http://schemas.microsoft.com/office/drawing/2014/main" id="{459C357C-61EE-044D-AD22-1F3D2FB658AA}"/>
              </a:ext>
            </a:extLst>
          </p:cNvPr>
          <p:cNvSpPr txBox="1">
            <a:spLocks/>
          </p:cNvSpPr>
          <p:nvPr/>
        </p:nvSpPr>
        <p:spPr>
          <a:xfrm>
            <a:off x="2745325" y="7765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Latn-RS"/>
              <a:t>Differences in gametogenesis in males and females</a:t>
            </a:r>
            <a:endParaRPr lang="sr-Latn-RS" dirty="0"/>
          </a:p>
        </p:txBody>
      </p:sp>
    </p:spTree>
    <p:extLst>
      <p:ext uri="{BB962C8B-B14F-4D97-AF65-F5344CB8AC3E}">
        <p14:creationId xmlns:p14="http://schemas.microsoft.com/office/powerpoint/2010/main" val="2858164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21D02-CDF5-2646-AEB0-ACF099008D4A}"/>
              </a:ext>
            </a:extLst>
          </p:cNvPr>
          <p:cNvSpPr>
            <a:spLocks noGrp="1"/>
          </p:cNvSpPr>
          <p:nvPr>
            <p:ph type="title"/>
          </p:nvPr>
        </p:nvSpPr>
        <p:spPr/>
        <p:txBody>
          <a:bodyPr/>
          <a:lstStyle/>
          <a:p>
            <a:r>
              <a:rPr lang="sr-Latn-RS" dirty="0" err="1"/>
              <a:t>Animation</a:t>
            </a:r>
            <a:endParaRPr lang="sr-Latn-RS" dirty="0"/>
          </a:p>
        </p:txBody>
      </p:sp>
      <p:sp>
        <p:nvSpPr>
          <p:cNvPr id="3" name="Content Placeholder 2">
            <a:extLst>
              <a:ext uri="{FF2B5EF4-FFF2-40B4-BE49-F238E27FC236}">
                <a16:creationId xmlns:a16="http://schemas.microsoft.com/office/drawing/2014/main" id="{54818779-C34E-3240-A6FD-D60421328FBD}"/>
              </a:ext>
            </a:extLst>
          </p:cNvPr>
          <p:cNvSpPr>
            <a:spLocks noGrp="1"/>
          </p:cNvSpPr>
          <p:nvPr>
            <p:ph idx="1"/>
          </p:nvPr>
        </p:nvSpPr>
        <p:spPr/>
        <p:txBody>
          <a:bodyPr/>
          <a:lstStyle/>
          <a:p>
            <a:r>
              <a:rPr lang="en-US" altLang="en-US" dirty="0">
                <a:hlinkClick r:id="rId2"/>
              </a:rPr>
              <a:t>https://www.youtube.com/watch?v=yVBNWZg6yt0</a:t>
            </a:r>
            <a:endParaRPr lang="en-US" altLang="en-US" dirty="0"/>
          </a:p>
          <a:p>
            <a:endParaRPr lang="sr-Latn-RS" dirty="0"/>
          </a:p>
        </p:txBody>
      </p:sp>
    </p:spTree>
    <p:extLst>
      <p:ext uri="{BB962C8B-B14F-4D97-AF65-F5344CB8AC3E}">
        <p14:creationId xmlns:p14="http://schemas.microsoft.com/office/powerpoint/2010/main" val="69169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9D62-54A0-7F40-A022-6E1EB6FD5669}"/>
              </a:ext>
            </a:extLst>
          </p:cNvPr>
          <p:cNvSpPr>
            <a:spLocks noGrp="1"/>
          </p:cNvSpPr>
          <p:nvPr>
            <p:ph type="title"/>
          </p:nvPr>
        </p:nvSpPr>
        <p:spPr/>
        <p:txBody>
          <a:bodyPr/>
          <a:lstStyle/>
          <a:p>
            <a:r>
              <a:rPr lang="sr-Latn-RS" dirty="0"/>
              <a:t>OOGENESIS</a:t>
            </a:r>
          </a:p>
        </p:txBody>
      </p:sp>
      <p:sp>
        <p:nvSpPr>
          <p:cNvPr id="3" name="Content Placeholder 2">
            <a:extLst>
              <a:ext uri="{FF2B5EF4-FFF2-40B4-BE49-F238E27FC236}">
                <a16:creationId xmlns:a16="http://schemas.microsoft.com/office/drawing/2014/main" id="{2453D8B2-4266-0141-8E5E-2E37CA9181BE}"/>
              </a:ext>
            </a:extLst>
          </p:cNvPr>
          <p:cNvSpPr>
            <a:spLocks noGrp="1"/>
          </p:cNvSpPr>
          <p:nvPr>
            <p:ph idx="1"/>
          </p:nvPr>
        </p:nvSpPr>
        <p:spPr>
          <a:xfrm>
            <a:off x="716416" y="1905000"/>
            <a:ext cx="7527698" cy="4205514"/>
          </a:xfrm>
        </p:spPr>
        <p:txBody>
          <a:bodyPr>
            <a:normAutofit/>
          </a:bodyPr>
          <a:lstStyle/>
          <a:p>
            <a:r>
              <a:rPr lang="en-US" sz="1800" dirty="0">
                <a:effectLst/>
                <a:latin typeface="AGaramondPro"/>
              </a:rPr>
              <a:t>In contrast to spermatogenesis, the process of oogenesis is largely complete at birth. Maturation (meiosis) begins during intrauterine life.</a:t>
            </a:r>
          </a:p>
          <a:p>
            <a:r>
              <a:rPr lang="en-US" sz="1800" dirty="0">
                <a:effectLst/>
                <a:latin typeface="AGaramondPro"/>
              </a:rPr>
              <a:t>The maximum number of germ cells in the female fetus is 6.8 </a:t>
            </a:r>
            <a:r>
              <a:rPr lang="en-US" sz="1800" b="0" dirty="0">
                <a:effectLst/>
                <a:latin typeface="SymbolNew"/>
              </a:rPr>
              <a:t>× </a:t>
            </a:r>
            <a:r>
              <a:rPr lang="en-US" sz="1800" dirty="0">
                <a:effectLst/>
                <a:latin typeface="AGaramondPro"/>
              </a:rPr>
              <a:t>10</a:t>
            </a:r>
            <a:r>
              <a:rPr lang="en-US" sz="1800" baseline="30000" dirty="0">
                <a:effectLst/>
                <a:latin typeface="AGaramondPro"/>
              </a:rPr>
              <a:t>6</a:t>
            </a:r>
            <a:r>
              <a:rPr lang="en-US" sz="1800" dirty="0">
                <a:effectLst/>
                <a:latin typeface="AGaramondPro"/>
              </a:rPr>
              <a:t> at 5 months. By birth, the number is 2 </a:t>
            </a:r>
            <a:r>
              <a:rPr lang="en-US" sz="1800" b="0" dirty="0">
                <a:effectLst/>
                <a:latin typeface="SymbolNew"/>
              </a:rPr>
              <a:t>× </a:t>
            </a:r>
            <a:r>
              <a:rPr lang="en-US" sz="1800" dirty="0">
                <a:effectLst/>
                <a:latin typeface="AGaramondPro"/>
              </a:rPr>
              <a:t>10</a:t>
            </a:r>
            <a:r>
              <a:rPr lang="en-US" sz="1800" baseline="30000" dirty="0">
                <a:effectLst/>
                <a:latin typeface="AGaramondPro"/>
              </a:rPr>
              <a:t>6</a:t>
            </a:r>
            <a:r>
              <a:rPr lang="en-US" sz="1800" dirty="0">
                <a:effectLst/>
                <a:latin typeface="AGaramondPro"/>
              </a:rPr>
              <a:t> and by puberty it is less than 200,000. Of this number, only about 400 will ovulate. </a:t>
            </a:r>
          </a:p>
          <a:p>
            <a:r>
              <a:rPr lang="en-US" sz="1800" dirty="0">
                <a:effectLst/>
                <a:latin typeface="AGaramondPro"/>
              </a:rPr>
              <a:t>Oogonia are derived from the primordial germ cells, and each oogonium is the central cell in a developing follicle. </a:t>
            </a:r>
          </a:p>
          <a:p>
            <a:r>
              <a:rPr lang="en-US" sz="1800" dirty="0">
                <a:effectLst/>
                <a:latin typeface="AGaramondPro"/>
              </a:rPr>
              <a:t>By about the third month of fetal life, the oogonia have become primary oocytes, and some of these have already entered the prophase of first meiosis. The primary oocytes remain in suspended prophase (</a:t>
            </a:r>
            <a:r>
              <a:rPr lang="en-US" sz="1800" b="1" dirty="0">
                <a:effectLst/>
                <a:latin typeface="AGaramondPro"/>
              </a:rPr>
              <a:t>dictyotene</a:t>
            </a:r>
            <a:r>
              <a:rPr lang="en-US" sz="1800" dirty="0">
                <a:effectLst/>
                <a:latin typeface="AGaramondPro"/>
              </a:rPr>
              <a:t>) until sexual maturity (puberty). So, </a:t>
            </a:r>
            <a:r>
              <a:rPr lang="en-US" dirty="0">
                <a:latin typeface="Revival565BT"/>
              </a:rPr>
              <a:t>a</a:t>
            </a:r>
            <a:r>
              <a:rPr lang="en-US" sz="1800" dirty="0">
                <a:effectLst/>
                <a:latin typeface="Revival565BT"/>
              </a:rPr>
              <a:t>t birth all of the primary oocytes have entered a phase of maturation arrest, known as dictyotene.</a:t>
            </a:r>
            <a:endParaRPr lang="en-US" sz="1800" dirty="0">
              <a:effectLst/>
              <a:latin typeface="AGaramondPro"/>
            </a:endParaRPr>
          </a:p>
        </p:txBody>
      </p:sp>
      <p:pic>
        <p:nvPicPr>
          <p:cNvPr id="4" name="Picture 3">
            <a:extLst>
              <a:ext uri="{FF2B5EF4-FFF2-40B4-BE49-F238E27FC236}">
                <a16:creationId xmlns:a16="http://schemas.microsoft.com/office/drawing/2014/main" id="{7F820248-114F-F24C-A0BB-762B5B1E9DE1}"/>
              </a:ext>
            </a:extLst>
          </p:cNvPr>
          <p:cNvPicPr>
            <a:picLocks noChangeAspect="1"/>
          </p:cNvPicPr>
          <p:nvPr/>
        </p:nvPicPr>
        <p:blipFill>
          <a:blip r:embed="rId2"/>
          <a:stretch>
            <a:fillRect/>
          </a:stretch>
        </p:blipFill>
        <p:spPr>
          <a:xfrm>
            <a:off x="8215086" y="59583"/>
            <a:ext cx="3947886" cy="6755782"/>
          </a:xfrm>
          <a:prstGeom prst="rect">
            <a:avLst/>
          </a:prstGeom>
        </p:spPr>
      </p:pic>
    </p:spTree>
    <p:extLst>
      <p:ext uri="{BB962C8B-B14F-4D97-AF65-F5344CB8AC3E}">
        <p14:creationId xmlns:p14="http://schemas.microsoft.com/office/powerpoint/2010/main" val="419185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55A86-EA29-A04C-B0DE-0E3D505ABD7C}"/>
              </a:ext>
            </a:extLst>
          </p:cNvPr>
          <p:cNvSpPr>
            <a:spLocks noGrp="1"/>
          </p:cNvSpPr>
          <p:nvPr>
            <p:ph type="title"/>
          </p:nvPr>
        </p:nvSpPr>
        <p:spPr/>
        <p:txBody>
          <a:bodyPr/>
          <a:lstStyle/>
          <a:p>
            <a:r>
              <a:rPr lang="sr-Latn-RS" dirty="0"/>
              <a:t>OOGENESIS-PUBERTY</a:t>
            </a:r>
          </a:p>
        </p:txBody>
      </p:sp>
      <p:sp>
        <p:nvSpPr>
          <p:cNvPr id="3" name="Content Placeholder 2">
            <a:extLst>
              <a:ext uri="{FF2B5EF4-FFF2-40B4-BE49-F238E27FC236}">
                <a16:creationId xmlns:a16="http://schemas.microsoft.com/office/drawing/2014/main" id="{61BF4CE8-2B02-204F-9739-C87B99083BCF}"/>
              </a:ext>
            </a:extLst>
          </p:cNvPr>
          <p:cNvSpPr>
            <a:spLocks noGrp="1"/>
          </p:cNvSpPr>
          <p:nvPr>
            <p:ph idx="1"/>
          </p:nvPr>
        </p:nvSpPr>
        <p:spPr>
          <a:xfrm>
            <a:off x="1384527" y="2206172"/>
            <a:ext cx="6235474" cy="3777622"/>
          </a:xfrm>
        </p:spPr>
        <p:txBody>
          <a:bodyPr>
            <a:normAutofit/>
          </a:bodyPr>
          <a:lstStyle/>
          <a:p>
            <a:r>
              <a:rPr lang="en-US" dirty="0">
                <a:latin typeface="AGaramondPro"/>
              </a:rPr>
              <a:t>I</a:t>
            </a:r>
            <a:r>
              <a:rPr lang="en-US" sz="1800" dirty="0">
                <a:effectLst/>
                <a:latin typeface="AGaramondPro"/>
              </a:rPr>
              <a:t>n puberty, as each individual follicle matures and releases its oocyte into the Fallopian tube, the first meiotic division is completed. </a:t>
            </a:r>
          </a:p>
          <a:p>
            <a:r>
              <a:rPr lang="en-US" sz="1800" dirty="0">
                <a:effectLst/>
                <a:latin typeface="AGaramondPro"/>
              </a:rPr>
              <a:t>The </a:t>
            </a:r>
            <a:r>
              <a:rPr lang="en-US" dirty="0">
                <a:latin typeface="AGaramondPro"/>
              </a:rPr>
              <a:t>meiosis I </a:t>
            </a:r>
            <a:r>
              <a:rPr lang="en-US" sz="1800" dirty="0">
                <a:effectLst/>
                <a:latin typeface="AGaramondPro"/>
              </a:rPr>
              <a:t>results in an unequal division of the cytoplasm, with the secondary oocyte receiving the great majority in contrast to the first polar body. </a:t>
            </a:r>
          </a:p>
          <a:p>
            <a:r>
              <a:rPr lang="en-US" sz="1800" dirty="0">
                <a:effectLst/>
                <a:latin typeface="AGaramondPro"/>
              </a:rPr>
              <a:t>The meiosis II is not completed until after </a:t>
            </a:r>
            <a:r>
              <a:rPr lang="en-US" sz="1800" dirty="0" err="1">
                <a:effectLst/>
                <a:latin typeface="AGaramondPro"/>
              </a:rPr>
              <a:t>fertilisation</a:t>
            </a:r>
            <a:r>
              <a:rPr lang="en-US" sz="1800" dirty="0">
                <a:effectLst/>
                <a:latin typeface="AGaramondPro"/>
              </a:rPr>
              <a:t> in the Fallopian tube and results in the mature ovum and a second polar body. The first polar body may also divide at this stage. </a:t>
            </a:r>
          </a:p>
          <a:p>
            <a:r>
              <a:rPr lang="en-US" sz="1800" dirty="0">
                <a:effectLst/>
                <a:latin typeface="AGaramondPro"/>
              </a:rPr>
              <a:t>Thus, whereas spermatogenesis produces four viable sperm per meiotic division, oogenesis produces only </a:t>
            </a:r>
            <a:r>
              <a:rPr lang="en-US" sz="1800" b="1" dirty="0">
                <a:effectLst/>
                <a:latin typeface="AGaramondPro"/>
              </a:rPr>
              <a:t>one ovum</a:t>
            </a:r>
            <a:r>
              <a:rPr lang="en-US" sz="1800" dirty="0">
                <a:effectLst/>
                <a:latin typeface="AGaramondPro"/>
              </a:rPr>
              <a:t>. </a:t>
            </a:r>
            <a:endParaRPr lang="en-US" dirty="0"/>
          </a:p>
          <a:p>
            <a:endParaRPr lang="sr-Latn-RS" dirty="0"/>
          </a:p>
        </p:txBody>
      </p:sp>
      <p:pic>
        <p:nvPicPr>
          <p:cNvPr id="5" name="Picture 4">
            <a:extLst>
              <a:ext uri="{FF2B5EF4-FFF2-40B4-BE49-F238E27FC236}">
                <a16:creationId xmlns:a16="http://schemas.microsoft.com/office/drawing/2014/main" id="{18D8F2CB-C0DB-AC4D-9D9D-A79C9E5C0290}"/>
              </a:ext>
            </a:extLst>
          </p:cNvPr>
          <p:cNvPicPr>
            <a:picLocks noChangeAspect="1"/>
          </p:cNvPicPr>
          <p:nvPr/>
        </p:nvPicPr>
        <p:blipFill>
          <a:blip r:embed="rId2"/>
          <a:stretch>
            <a:fillRect/>
          </a:stretch>
        </p:blipFill>
        <p:spPr>
          <a:xfrm>
            <a:off x="7677023" y="2896770"/>
            <a:ext cx="4514977" cy="3646712"/>
          </a:xfrm>
          <a:prstGeom prst="rect">
            <a:avLst/>
          </a:prstGeom>
        </p:spPr>
      </p:pic>
      <p:pic>
        <p:nvPicPr>
          <p:cNvPr id="7" name="Picture 2" descr="Image result for mitotic division oogonia images">
            <a:hlinkClick r:id="rId3"/>
            <a:extLst>
              <a:ext uri="{FF2B5EF4-FFF2-40B4-BE49-F238E27FC236}">
                <a16:creationId xmlns:a16="http://schemas.microsoft.com/office/drawing/2014/main" id="{FF639BFB-8542-5C4D-9866-5A79374DB2FD}"/>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7877111" y="534570"/>
            <a:ext cx="41148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20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CA6CB-F107-F24C-849F-44834D8CDB8E}"/>
              </a:ext>
            </a:extLst>
          </p:cNvPr>
          <p:cNvSpPr>
            <a:spLocks noGrp="1"/>
          </p:cNvSpPr>
          <p:nvPr>
            <p:ph type="title"/>
          </p:nvPr>
        </p:nvSpPr>
        <p:spPr/>
        <p:txBody>
          <a:bodyPr/>
          <a:lstStyle/>
          <a:p>
            <a:r>
              <a:rPr lang="sr-Latn-RS" dirty="0" err="1"/>
              <a:t>Folliculogenesis</a:t>
            </a:r>
            <a:endParaRPr lang="sr-Latn-RS" dirty="0"/>
          </a:p>
        </p:txBody>
      </p:sp>
      <p:sp>
        <p:nvSpPr>
          <p:cNvPr id="3" name="Content Placeholder 2">
            <a:extLst>
              <a:ext uri="{FF2B5EF4-FFF2-40B4-BE49-F238E27FC236}">
                <a16:creationId xmlns:a16="http://schemas.microsoft.com/office/drawing/2014/main" id="{0A457246-F46E-2641-B932-BE1CBC1032F0}"/>
              </a:ext>
            </a:extLst>
          </p:cNvPr>
          <p:cNvSpPr>
            <a:spLocks noGrp="1"/>
          </p:cNvSpPr>
          <p:nvPr>
            <p:ph idx="1"/>
          </p:nvPr>
        </p:nvSpPr>
        <p:spPr>
          <a:xfrm>
            <a:off x="884903" y="1565206"/>
            <a:ext cx="6312309" cy="4668684"/>
          </a:xfrm>
        </p:spPr>
        <p:txBody>
          <a:bodyPr>
            <a:normAutofit/>
          </a:bodyPr>
          <a:lstStyle/>
          <a:p>
            <a:pPr marL="0" indent="0">
              <a:buNone/>
            </a:pPr>
            <a:endParaRPr lang="en-RS" sz="1800" b="1" dirty="0">
              <a:effectLst/>
              <a:latin typeface="LiberationSerif"/>
            </a:endParaRPr>
          </a:p>
          <a:p>
            <a:r>
              <a:rPr lang="en-RS" sz="2200" dirty="0">
                <a:effectLst/>
              </a:rPr>
              <a:t>The egg along with its surrounding cells is called follicle.</a:t>
            </a:r>
          </a:p>
          <a:p>
            <a:r>
              <a:rPr lang="en-RS" sz="2200" dirty="0"/>
              <a:t>Maturation of the egg is intimately bound with the development of its cellular covering.</a:t>
            </a:r>
          </a:p>
          <a:p>
            <a:r>
              <a:rPr lang="en-RS" sz="2200" dirty="0">
                <a:effectLst/>
              </a:rPr>
              <a:t>After meiosis be</a:t>
            </a:r>
            <a:r>
              <a:rPr lang="en-RS" sz="2200" dirty="0"/>
              <a:t>gin, cell from the ovary partially surround the primary oocytes to form </a:t>
            </a:r>
            <a:r>
              <a:rPr lang="en-RS" sz="2200" b="1" dirty="0"/>
              <a:t>primordial follicles</a:t>
            </a:r>
            <a:r>
              <a:rPr lang="en-RS" sz="2200" dirty="0"/>
              <a:t>. By birth, complete layer of folicullar cells is formed and the complex of primary oocyte and the follicular cells is called a </a:t>
            </a:r>
            <a:r>
              <a:rPr lang="en-RS" sz="2200" b="1" dirty="0"/>
              <a:t>primary follicle</a:t>
            </a:r>
            <a:r>
              <a:rPr lang="en-RS" sz="2200" dirty="0"/>
              <a:t>.</a:t>
            </a:r>
            <a:endParaRPr lang="en-RS" sz="2200" dirty="0">
              <a:effectLst/>
            </a:endParaRPr>
          </a:p>
        </p:txBody>
      </p:sp>
      <p:pic>
        <p:nvPicPr>
          <p:cNvPr id="1025" name="Picture 1" descr="page34image72770912">
            <a:extLst>
              <a:ext uri="{FF2B5EF4-FFF2-40B4-BE49-F238E27FC236}">
                <a16:creationId xmlns:a16="http://schemas.microsoft.com/office/drawing/2014/main" id="{27A779B7-A869-F642-A95F-9D03E5A0D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7212" y="2512142"/>
            <a:ext cx="5016500" cy="34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916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C127C-5026-D94E-A895-91C7985601E9}"/>
              </a:ext>
            </a:extLst>
          </p:cNvPr>
          <p:cNvSpPr>
            <a:spLocks noGrp="1"/>
          </p:cNvSpPr>
          <p:nvPr>
            <p:ph type="title"/>
          </p:nvPr>
        </p:nvSpPr>
        <p:spPr/>
        <p:txBody>
          <a:bodyPr/>
          <a:lstStyle/>
          <a:p>
            <a:r>
              <a:rPr lang="sr-Latn-RS" dirty="0" err="1"/>
              <a:t>Folliculogenesis</a:t>
            </a:r>
            <a:endParaRPr lang="sr-Latn-RS" dirty="0"/>
          </a:p>
        </p:txBody>
      </p:sp>
      <p:sp>
        <p:nvSpPr>
          <p:cNvPr id="3" name="Content Placeholder 2">
            <a:extLst>
              <a:ext uri="{FF2B5EF4-FFF2-40B4-BE49-F238E27FC236}">
                <a16:creationId xmlns:a16="http://schemas.microsoft.com/office/drawing/2014/main" id="{3971C749-F98E-554F-A579-049A04CC4A6B}"/>
              </a:ext>
            </a:extLst>
          </p:cNvPr>
          <p:cNvSpPr>
            <a:spLocks noGrp="1"/>
          </p:cNvSpPr>
          <p:nvPr>
            <p:ph idx="1"/>
          </p:nvPr>
        </p:nvSpPr>
        <p:spPr>
          <a:xfrm>
            <a:off x="1290391" y="1904999"/>
            <a:ext cx="5746513" cy="3998843"/>
          </a:xfrm>
        </p:spPr>
        <p:txBody>
          <a:bodyPr/>
          <a:lstStyle/>
          <a:p>
            <a:r>
              <a:rPr lang="sr-Latn-RS" dirty="0" err="1"/>
              <a:t>The</a:t>
            </a:r>
            <a:r>
              <a:rPr lang="sr-Latn-RS" dirty="0"/>
              <a:t> </a:t>
            </a:r>
            <a:r>
              <a:rPr lang="sr-Latn-RS" dirty="0" err="1"/>
              <a:t>meiotic</a:t>
            </a:r>
            <a:r>
              <a:rPr lang="sr-Latn-RS" dirty="0"/>
              <a:t> </a:t>
            </a:r>
            <a:r>
              <a:rPr lang="sr-Latn-RS" dirty="0" err="1"/>
              <a:t>arrest</a:t>
            </a:r>
            <a:r>
              <a:rPr lang="sr-Latn-RS" dirty="0"/>
              <a:t> at </a:t>
            </a:r>
            <a:r>
              <a:rPr lang="sr-Latn-RS" dirty="0" err="1"/>
              <a:t>the</a:t>
            </a:r>
            <a:r>
              <a:rPr lang="sr-Latn-RS" dirty="0"/>
              <a:t> </a:t>
            </a:r>
            <a:r>
              <a:rPr lang="sr-Latn-RS" dirty="0" err="1"/>
              <a:t>dictyotene</a:t>
            </a:r>
            <a:r>
              <a:rPr lang="sr-Latn-RS" dirty="0"/>
              <a:t> </a:t>
            </a:r>
            <a:r>
              <a:rPr lang="sr-Latn-RS" dirty="0" err="1"/>
              <a:t>of</a:t>
            </a:r>
            <a:r>
              <a:rPr lang="sr-Latn-RS" dirty="0"/>
              <a:t> </a:t>
            </a:r>
            <a:r>
              <a:rPr lang="sr-Latn-RS" dirty="0" err="1"/>
              <a:t>meiosisi</a:t>
            </a:r>
            <a:r>
              <a:rPr lang="sr-Latn-RS" dirty="0"/>
              <a:t> I is </a:t>
            </a:r>
            <a:r>
              <a:rPr lang="sr-Latn-RS" dirty="0" err="1"/>
              <a:t>the</a:t>
            </a:r>
            <a:r>
              <a:rPr lang="sr-Latn-RS" dirty="0"/>
              <a:t> </a:t>
            </a:r>
            <a:r>
              <a:rPr lang="sr-Latn-RS" dirty="0" err="1"/>
              <a:t>result</a:t>
            </a:r>
            <a:r>
              <a:rPr lang="sr-Latn-RS" dirty="0"/>
              <a:t> </a:t>
            </a:r>
            <a:r>
              <a:rPr lang="sr-Latn-RS" dirty="0" err="1"/>
              <a:t>of</a:t>
            </a:r>
            <a:r>
              <a:rPr lang="sr-Latn-RS" dirty="0"/>
              <a:t> </a:t>
            </a:r>
            <a:r>
              <a:rPr lang="sr-Latn-RS" dirty="0" err="1"/>
              <a:t>complex</a:t>
            </a:r>
            <a:r>
              <a:rPr lang="sr-Latn-RS" dirty="0"/>
              <a:t> </a:t>
            </a:r>
            <a:r>
              <a:rPr lang="sr-Latn-RS" dirty="0" err="1"/>
              <a:t>interaction</a:t>
            </a:r>
            <a:r>
              <a:rPr lang="sr-Latn-RS" dirty="0"/>
              <a:t>  </a:t>
            </a:r>
            <a:r>
              <a:rPr lang="sr-Latn-RS" dirty="0" err="1"/>
              <a:t>between</a:t>
            </a:r>
            <a:r>
              <a:rPr lang="sr-Latn-RS" dirty="0"/>
              <a:t> </a:t>
            </a:r>
            <a:r>
              <a:rPr lang="sr-Latn-RS" dirty="0" err="1"/>
              <a:t>the</a:t>
            </a:r>
            <a:r>
              <a:rPr lang="sr-Latn-RS" dirty="0"/>
              <a:t> </a:t>
            </a:r>
            <a:r>
              <a:rPr lang="sr-Latn-RS" dirty="0" err="1"/>
              <a:t>oocyte</a:t>
            </a:r>
            <a:r>
              <a:rPr lang="sr-Latn-RS" dirty="0"/>
              <a:t> </a:t>
            </a:r>
            <a:r>
              <a:rPr lang="sr-Latn-RS" dirty="0" err="1"/>
              <a:t>and</a:t>
            </a:r>
            <a:r>
              <a:rPr lang="sr-Latn-RS" dirty="0"/>
              <a:t> </a:t>
            </a:r>
            <a:r>
              <a:rPr lang="sr-Latn-RS" dirty="0" err="1"/>
              <a:t>its</a:t>
            </a:r>
            <a:r>
              <a:rPr lang="sr-Latn-RS" dirty="0"/>
              <a:t> </a:t>
            </a:r>
            <a:r>
              <a:rPr lang="sr-Latn-RS" dirty="0" err="1"/>
              <a:t>surrounding</a:t>
            </a:r>
            <a:r>
              <a:rPr lang="sr-Latn-RS" dirty="0"/>
              <a:t> </a:t>
            </a:r>
            <a:r>
              <a:rPr lang="sr-Latn-RS" dirty="0" err="1"/>
              <a:t>layer</a:t>
            </a:r>
            <a:r>
              <a:rPr lang="sr-Latn-RS" dirty="0"/>
              <a:t> </a:t>
            </a:r>
            <a:r>
              <a:rPr lang="sr-Latn-RS" dirty="0" err="1"/>
              <a:t>of</a:t>
            </a:r>
            <a:r>
              <a:rPr lang="sr-Latn-RS" dirty="0"/>
              <a:t> </a:t>
            </a:r>
            <a:r>
              <a:rPr lang="sr-Latn-RS" dirty="0" err="1"/>
              <a:t>folicular</a:t>
            </a:r>
            <a:r>
              <a:rPr lang="sr-Latn-RS" dirty="0"/>
              <a:t> </a:t>
            </a:r>
            <a:r>
              <a:rPr lang="sr-Latn-RS" dirty="0" err="1"/>
              <a:t>cells</a:t>
            </a:r>
            <a:r>
              <a:rPr lang="sr-Latn-RS" dirty="0"/>
              <a:t>. </a:t>
            </a:r>
          </a:p>
          <a:p>
            <a:r>
              <a:rPr lang="sr-Latn-RS" dirty="0" err="1"/>
              <a:t>cAMP</a:t>
            </a:r>
            <a:r>
              <a:rPr lang="sr-Latn-RS" dirty="0"/>
              <a:t>, </a:t>
            </a:r>
            <a:r>
              <a:rPr lang="sr-Latn-RS" dirty="0" err="1"/>
              <a:t>contributed</a:t>
            </a:r>
            <a:r>
              <a:rPr lang="sr-Latn-RS" dirty="0"/>
              <a:t> </a:t>
            </a:r>
            <a:r>
              <a:rPr lang="sr-Latn-RS" dirty="0" err="1"/>
              <a:t>by</a:t>
            </a:r>
            <a:r>
              <a:rPr lang="sr-Latn-RS" dirty="0"/>
              <a:t> </a:t>
            </a:r>
            <a:r>
              <a:rPr lang="sr-Latn-RS" dirty="0" err="1"/>
              <a:t>both</a:t>
            </a:r>
            <a:r>
              <a:rPr lang="sr-Latn-RS" dirty="0"/>
              <a:t> </a:t>
            </a:r>
            <a:r>
              <a:rPr lang="sr-Latn-RS" dirty="0" err="1"/>
              <a:t>the</a:t>
            </a:r>
            <a:r>
              <a:rPr lang="sr-Latn-RS" dirty="0"/>
              <a:t> </a:t>
            </a:r>
            <a:r>
              <a:rPr lang="sr-Latn-RS" dirty="0" err="1"/>
              <a:t>oocyte</a:t>
            </a:r>
            <a:r>
              <a:rPr lang="sr-Latn-RS" dirty="0"/>
              <a:t> </a:t>
            </a:r>
            <a:r>
              <a:rPr lang="sr-Latn-RS" dirty="0" err="1"/>
              <a:t>and</a:t>
            </a:r>
            <a:r>
              <a:rPr lang="sr-Latn-RS" dirty="0"/>
              <a:t> </a:t>
            </a:r>
            <a:r>
              <a:rPr lang="sr-Latn-RS" dirty="0" err="1"/>
              <a:t>follicular</a:t>
            </a:r>
            <a:r>
              <a:rPr lang="sr-Latn-RS" dirty="0"/>
              <a:t> </a:t>
            </a:r>
            <a:r>
              <a:rPr lang="sr-Latn-RS" dirty="0" err="1"/>
              <a:t>cells</a:t>
            </a:r>
            <a:r>
              <a:rPr lang="sr-Latn-RS" dirty="0"/>
              <a:t>, is </a:t>
            </a:r>
            <a:r>
              <a:rPr lang="sr-Latn-RS" dirty="0" err="1"/>
              <a:t>the</a:t>
            </a:r>
            <a:r>
              <a:rPr lang="sr-Latn-RS" dirty="0"/>
              <a:t> principal </a:t>
            </a:r>
            <a:r>
              <a:rPr lang="sr-Latn-RS" dirty="0" err="1"/>
              <a:t>factor</a:t>
            </a:r>
            <a:r>
              <a:rPr lang="sr-Latn-RS" dirty="0"/>
              <a:t> in </a:t>
            </a:r>
            <a:r>
              <a:rPr lang="sr-Latn-RS" dirty="0" err="1"/>
              <a:t>maintaining</a:t>
            </a:r>
            <a:r>
              <a:rPr lang="sr-Latn-RS" dirty="0"/>
              <a:t> </a:t>
            </a:r>
            <a:r>
              <a:rPr lang="sr-Latn-RS" dirty="0" err="1"/>
              <a:t>meiotic</a:t>
            </a:r>
            <a:r>
              <a:rPr lang="sr-Latn-RS" dirty="0"/>
              <a:t> </a:t>
            </a:r>
            <a:r>
              <a:rPr lang="sr-Latn-RS" dirty="0" err="1"/>
              <a:t>arrest</a:t>
            </a:r>
            <a:r>
              <a:rPr lang="sr-Latn-RS" dirty="0"/>
              <a:t> (</a:t>
            </a:r>
            <a:r>
              <a:rPr lang="sr-Latn-RS" b="1" dirty="0" err="1"/>
              <a:t>cAMP</a:t>
            </a:r>
            <a:r>
              <a:rPr lang="sr-Latn-RS" dirty="0"/>
              <a:t> </a:t>
            </a:r>
            <a:r>
              <a:rPr lang="sr-Latn-RS" dirty="0" err="1"/>
              <a:t>inactivates</a:t>
            </a:r>
            <a:r>
              <a:rPr lang="sr-Latn-RS" dirty="0"/>
              <a:t> </a:t>
            </a:r>
            <a:r>
              <a:rPr lang="sr-Latn-RS" dirty="0" err="1"/>
              <a:t>maturation</a:t>
            </a:r>
            <a:r>
              <a:rPr lang="sr-Latn-RS" dirty="0"/>
              <a:t> </a:t>
            </a:r>
            <a:r>
              <a:rPr lang="sr-Latn-RS" dirty="0" err="1"/>
              <a:t>promoting</a:t>
            </a:r>
            <a:r>
              <a:rPr lang="sr-Latn-RS" dirty="0"/>
              <a:t> </a:t>
            </a:r>
            <a:r>
              <a:rPr lang="sr-Latn-RS" dirty="0" err="1"/>
              <a:t>factor</a:t>
            </a:r>
            <a:r>
              <a:rPr lang="sr-Latn-RS" dirty="0"/>
              <a:t> MPF, a </a:t>
            </a:r>
            <a:r>
              <a:rPr lang="sr-Latn-RS" dirty="0" err="1"/>
              <a:t>driver</a:t>
            </a:r>
            <a:r>
              <a:rPr lang="sr-Latn-RS" dirty="0"/>
              <a:t> </a:t>
            </a:r>
            <a:r>
              <a:rPr lang="sr-Latn-RS" dirty="0" err="1"/>
              <a:t>of</a:t>
            </a:r>
            <a:r>
              <a:rPr lang="sr-Latn-RS" dirty="0"/>
              <a:t> </a:t>
            </a:r>
            <a:r>
              <a:rPr lang="sr-Latn-RS" dirty="0" err="1"/>
              <a:t>mitosis</a:t>
            </a:r>
            <a:r>
              <a:rPr lang="sr-Latn-RS" dirty="0"/>
              <a:t>).</a:t>
            </a:r>
          </a:p>
        </p:txBody>
      </p:sp>
      <p:pic>
        <p:nvPicPr>
          <p:cNvPr id="2049" name="Picture 1" descr="page35image72783136">
            <a:extLst>
              <a:ext uri="{FF2B5EF4-FFF2-40B4-BE49-F238E27FC236}">
                <a16:creationId xmlns:a16="http://schemas.microsoft.com/office/drawing/2014/main" id="{BA79F51C-C868-6F4B-BA14-19577AE2E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3750" y="730771"/>
            <a:ext cx="4898250" cy="5503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740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73671C-B687-F940-B462-A8FE32947DDA}"/>
              </a:ext>
            </a:extLst>
          </p:cNvPr>
          <p:cNvSpPr>
            <a:spLocks noGrp="1"/>
          </p:cNvSpPr>
          <p:nvPr>
            <p:ph idx="1"/>
          </p:nvPr>
        </p:nvSpPr>
        <p:spPr/>
        <p:txBody>
          <a:bodyPr/>
          <a:lstStyle/>
          <a:p>
            <a:r>
              <a:rPr lang="sr-Latn-RS" dirty="0"/>
              <a:t>In </a:t>
            </a:r>
            <a:r>
              <a:rPr lang="sr-Latn-RS" dirty="0" err="1"/>
              <a:t>the</a:t>
            </a:r>
            <a:r>
              <a:rPr lang="sr-Latn-RS" dirty="0"/>
              <a:t> </a:t>
            </a:r>
            <a:r>
              <a:rPr lang="sr-Latn-RS" dirty="0" err="1"/>
              <a:t>prepubertal</a:t>
            </a:r>
            <a:r>
              <a:rPr lang="sr-Latn-RS" dirty="0"/>
              <a:t> </a:t>
            </a:r>
            <a:r>
              <a:rPr lang="sr-Latn-RS" dirty="0" err="1"/>
              <a:t>years</a:t>
            </a:r>
            <a:r>
              <a:rPr lang="sr-Latn-RS" dirty="0"/>
              <a:t>, </a:t>
            </a:r>
            <a:r>
              <a:rPr lang="sr-Latn-RS" dirty="0" err="1"/>
              <a:t>many</a:t>
            </a:r>
            <a:r>
              <a:rPr lang="sr-Latn-RS" dirty="0"/>
              <a:t> </a:t>
            </a:r>
            <a:r>
              <a:rPr lang="sr-Latn-RS" dirty="0" err="1"/>
              <a:t>of</a:t>
            </a:r>
            <a:r>
              <a:rPr lang="sr-Latn-RS" dirty="0"/>
              <a:t> </a:t>
            </a:r>
            <a:r>
              <a:rPr lang="sr-Latn-RS" dirty="0" err="1"/>
              <a:t>the</a:t>
            </a:r>
            <a:r>
              <a:rPr lang="sr-Latn-RS" dirty="0"/>
              <a:t> </a:t>
            </a:r>
            <a:r>
              <a:rPr lang="sr-Latn-RS" dirty="0" err="1"/>
              <a:t>primary</a:t>
            </a:r>
            <a:r>
              <a:rPr lang="sr-Latn-RS" dirty="0"/>
              <a:t> </a:t>
            </a:r>
            <a:r>
              <a:rPr lang="sr-Latn-RS" dirty="0" err="1"/>
              <a:t>follicles</a:t>
            </a:r>
            <a:r>
              <a:rPr lang="sr-Latn-RS" dirty="0"/>
              <a:t> </a:t>
            </a:r>
            <a:r>
              <a:rPr lang="sr-Latn-RS" dirty="0" err="1"/>
              <a:t>enlarge</a:t>
            </a:r>
            <a:r>
              <a:rPr lang="sr-Latn-RS" dirty="0"/>
              <a:t>, </a:t>
            </a:r>
            <a:r>
              <a:rPr lang="sr-Latn-RS" dirty="0" err="1"/>
              <a:t>mainly</a:t>
            </a:r>
            <a:r>
              <a:rPr lang="sr-Latn-RS" dirty="0"/>
              <a:t> </a:t>
            </a:r>
            <a:r>
              <a:rPr lang="sr-Latn-RS" dirty="0" err="1"/>
              <a:t>because</a:t>
            </a:r>
            <a:r>
              <a:rPr lang="sr-Latn-RS" dirty="0"/>
              <a:t> </a:t>
            </a:r>
            <a:r>
              <a:rPr lang="sr-Latn-RS" dirty="0" err="1"/>
              <a:t>of</a:t>
            </a:r>
            <a:r>
              <a:rPr lang="sr-Latn-RS" dirty="0"/>
              <a:t> </a:t>
            </a:r>
            <a:r>
              <a:rPr lang="sr-Latn-RS" dirty="0" err="1"/>
              <a:t>an</a:t>
            </a:r>
            <a:r>
              <a:rPr lang="sr-Latn-RS" dirty="0"/>
              <a:t> </a:t>
            </a:r>
            <a:r>
              <a:rPr lang="sr-Latn-RS" dirty="0" err="1"/>
              <a:t>increase</a:t>
            </a:r>
            <a:r>
              <a:rPr lang="sr-Latn-RS" dirty="0"/>
              <a:t> in </a:t>
            </a:r>
            <a:r>
              <a:rPr lang="sr-Latn-RS" dirty="0" err="1"/>
              <a:t>the</a:t>
            </a:r>
            <a:r>
              <a:rPr lang="sr-Latn-RS" dirty="0"/>
              <a:t> </a:t>
            </a:r>
            <a:r>
              <a:rPr lang="sr-Latn-RS" dirty="0" err="1"/>
              <a:t>size</a:t>
            </a:r>
            <a:r>
              <a:rPr lang="sr-Latn-RS" dirty="0"/>
              <a:t> </a:t>
            </a:r>
            <a:r>
              <a:rPr lang="sr-Latn-RS" dirty="0" err="1"/>
              <a:t>of</a:t>
            </a:r>
            <a:r>
              <a:rPr lang="sr-Latn-RS" dirty="0"/>
              <a:t> </a:t>
            </a:r>
            <a:r>
              <a:rPr lang="sr-Latn-RS" dirty="0" err="1"/>
              <a:t>the</a:t>
            </a:r>
            <a:r>
              <a:rPr lang="sr-Latn-RS" dirty="0"/>
              <a:t> </a:t>
            </a:r>
            <a:r>
              <a:rPr lang="sr-Latn-RS" dirty="0" err="1"/>
              <a:t>oocyte</a:t>
            </a:r>
            <a:r>
              <a:rPr lang="sr-Latn-RS" dirty="0"/>
              <a:t> (</a:t>
            </a:r>
            <a:r>
              <a:rPr lang="sr-Latn-RS" dirty="0" err="1"/>
              <a:t>up</a:t>
            </a:r>
            <a:r>
              <a:rPr lang="sr-Latn-RS" dirty="0"/>
              <a:t> to 300-fold) </a:t>
            </a:r>
            <a:r>
              <a:rPr lang="sr-Latn-RS" dirty="0" err="1"/>
              <a:t>and</a:t>
            </a:r>
            <a:r>
              <a:rPr lang="sr-Latn-RS" dirty="0"/>
              <a:t> </a:t>
            </a:r>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follicular</a:t>
            </a:r>
            <a:r>
              <a:rPr lang="sr-Latn-RS" dirty="0"/>
              <a:t> </a:t>
            </a:r>
            <a:r>
              <a:rPr lang="sr-Latn-RS" dirty="0" err="1"/>
              <a:t>cells</a:t>
            </a:r>
            <a:r>
              <a:rPr lang="sr-Latn-RS" dirty="0"/>
              <a:t>.</a:t>
            </a:r>
          </a:p>
          <a:p>
            <a:r>
              <a:rPr lang="sr-Latn-RS" dirty="0" err="1"/>
              <a:t>An</a:t>
            </a:r>
            <a:r>
              <a:rPr lang="sr-Latn-RS" dirty="0"/>
              <a:t> </a:t>
            </a:r>
            <a:r>
              <a:rPr lang="sr-Latn-RS" dirty="0" err="1"/>
              <a:t>oocyte</a:t>
            </a:r>
            <a:r>
              <a:rPr lang="sr-Latn-RS" dirty="0"/>
              <a:t> </a:t>
            </a:r>
            <a:r>
              <a:rPr lang="sr-Latn-RS" dirty="0" err="1"/>
              <a:t>with</a:t>
            </a:r>
            <a:r>
              <a:rPr lang="sr-Latn-RS" dirty="0"/>
              <a:t> more </a:t>
            </a:r>
            <a:r>
              <a:rPr lang="sr-Latn-RS" dirty="0" err="1"/>
              <a:t>than</a:t>
            </a:r>
            <a:r>
              <a:rPr lang="sr-Latn-RS" dirty="0"/>
              <a:t> one </a:t>
            </a:r>
            <a:r>
              <a:rPr lang="sr-Latn-RS" dirty="0" err="1"/>
              <a:t>layer</a:t>
            </a:r>
            <a:r>
              <a:rPr lang="sr-Latn-RS" dirty="0"/>
              <a:t> </a:t>
            </a:r>
            <a:r>
              <a:rPr lang="sr-Latn-RS" dirty="0" err="1"/>
              <a:t>of</a:t>
            </a:r>
            <a:r>
              <a:rPr lang="sr-Latn-RS" dirty="0"/>
              <a:t> </a:t>
            </a:r>
            <a:r>
              <a:rPr lang="sr-Latn-RS" dirty="0" err="1"/>
              <a:t>surrounding</a:t>
            </a:r>
            <a:r>
              <a:rPr lang="sr-Latn-RS" dirty="0"/>
              <a:t> </a:t>
            </a:r>
            <a:r>
              <a:rPr lang="sr-Latn-RS" dirty="0" err="1"/>
              <a:t>granulosa</a:t>
            </a:r>
            <a:r>
              <a:rPr lang="sr-Latn-RS" dirty="0"/>
              <a:t> </a:t>
            </a:r>
            <a:r>
              <a:rPr lang="sr-Latn-RS" dirty="0" err="1"/>
              <a:t>cells</a:t>
            </a:r>
            <a:r>
              <a:rPr lang="sr-Latn-RS" dirty="0"/>
              <a:t> is </a:t>
            </a:r>
            <a:r>
              <a:rPr lang="sr-Latn-RS" dirty="0" err="1"/>
              <a:t>called</a:t>
            </a:r>
            <a:r>
              <a:rPr lang="sr-Latn-RS" dirty="0"/>
              <a:t> </a:t>
            </a:r>
            <a:r>
              <a:rPr lang="sr-Latn-RS" b="1" dirty="0" err="1"/>
              <a:t>secondary</a:t>
            </a:r>
            <a:r>
              <a:rPr lang="sr-Latn-RS" b="1" dirty="0"/>
              <a:t> </a:t>
            </a:r>
            <a:r>
              <a:rPr lang="sr-Latn-RS" b="1" dirty="0" err="1"/>
              <a:t>follicle</a:t>
            </a:r>
            <a:r>
              <a:rPr lang="sr-Latn-RS" b="1" dirty="0"/>
              <a:t>.</a:t>
            </a:r>
          </a:p>
          <a:p>
            <a:r>
              <a:rPr lang="sr-Latn-RS" dirty="0" err="1"/>
              <a:t>For</a:t>
            </a:r>
            <a:r>
              <a:rPr lang="sr-Latn-RS" dirty="0"/>
              <a:t> </a:t>
            </a:r>
            <a:r>
              <a:rPr lang="sr-Latn-RS" dirty="0" err="1"/>
              <a:t>further</a:t>
            </a:r>
            <a:r>
              <a:rPr lang="sr-Latn-RS" dirty="0"/>
              <a:t> </a:t>
            </a:r>
            <a:r>
              <a:rPr lang="sr-Latn-RS" dirty="0" err="1"/>
              <a:t>follicular</a:t>
            </a:r>
            <a:r>
              <a:rPr lang="sr-Latn-RS" dirty="0"/>
              <a:t> </a:t>
            </a:r>
            <a:r>
              <a:rPr lang="sr-Latn-RS" dirty="0" err="1"/>
              <a:t>maturation</a:t>
            </a:r>
            <a:r>
              <a:rPr lang="sr-Latn-RS" dirty="0"/>
              <a:t> </a:t>
            </a:r>
            <a:r>
              <a:rPr lang="sr-Latn-RS" dirty="0" err="1"/>
              <a:t>the</a:t>
            </a:r>
            <a:r>
              <a:rPr lang="sr-Latn-RS" dirty="0"/>
              <a:t> </a:t>
            </a:r>
            <a:r>
              <a:rPr lang="sr-Latn-RS" dirty="0" err="1"/>
              <a:t>action</a:t>
            </a:r>
            <a:r>
              <a:rPr lang="sr-Latn-RS" dirty="0"/>
              <a:t> </a:t>
            </a:r>
            <a:r>
              <a:rPr lang="sr-Latn-RS" dirty="0" err="1"/>
              <a:t>of</a:t>
            </a:r>
            <a:r>
              <a:rPr lang="sr-Latn-RS" dirty="0"/>
              <a:t> FSH on </a:t>
            </a:r>
            <a:r>
              <a:rPr lang="sr-Latn-RS" dirty="0" err="1"/>
              <a:t>granulosa</a:t>
            </a:r>
            <a:r>
              <a:rPr lang="sr-Latn-RS" dirty="0"/>
              <a:t> </a:t>
            </a:r>
            <a:r>
              <a:rPr lang="sr-Latn-RS" dirty="0" err="1"/>
              <a:t>cells</a:t>
            </a:r>
            <a:r>
              <a:rPr lang="sr-Latn-RS" dirty="0"/>
              <a:t> is </a:t>
            </a:r>
            <a:r>
              <a:rPr lang="sr-Latn-RS" dirty="0" err="1"/>
              <a:t>requierd</a:t>
            </a:r>
            <a:r>
              <a:rPr lang="sr-Latn-RS" dirty="0"/>
              <a:t>. FSH </a:t>
            </a:r>
            <a:r>
              <a:rPr lang="sr-Latn-RS" dirty="0" err="1"/>
              <a:t>induce</a:t>
            </a:r>
            <a:r>
              <a:rPr lang="sr-Latn-RS" dirty="0"/>
              <a:t> </a:t>
            </a:r>
            <a:r>
              <a:rPr lang="sr-Latn-RS" dirty="0" err="1"/>
              <a:t>granulosa</a:t>
            </a:r>
            <a:r>
              <a:rPr lang="sr-Latn-RS" dirty="0"/>
              <a:t> </a:t>
            </a:r>
            <a:r>
              <a:rPr lang="sr-Latn-RS" dirty="0" err="1"/>
              <a:t>cells</a:t>
            </a:r>
            <a:r>
              <a:rPr lang="sr-Latn-RS" dirty="0"/>
              <a:t> to </a:t>
            </a:r>
            <a:r>
              <a:rPr lang="sr-Latn-RS" dirty="0" err="1"/>
              <a:t>produce</a:t>
            </a:r>
            <a:r>
              <a:rPr lang="sr-Latn-RS" dirty="0"/>
              <a:t> </a:t>
            </a:r>
            <a:r>
              <a:rPr lang="sr-Latn-RS" dirty="0" err="1"/>
              <a:t>small</a:t>
            </a:r>
            <a:r>
              <a:rPr lang="sr-Latn-RS" dirty="0"/>
              <a:t> </a:t>
            </a:r>
            <a:r>
              <a:rPr lang="sr-Latn-RS" dirty="0" err="1"/>
              <a:t>amounts</a:t>
            </a:r>
            <a:r>
              <a:rPr lang="sr-Latn-RS" dirty="0"/>
              <a:t> </a:t>
            </a:r>
            <a:r>
              <a:rPr lang="sr-Latn-RS" dirty="0" err="1"/>
              <a:t>of</a:t>
            </a:r>
            <a:r>
              <a:rPr lang="sr-Latn-RS" dirty="0"/>
              <a:t>  </a:t>
            </a:r>
            <a:r>
              <a:rPr lang="sr-Latn-RS" dirty="0" err="1"/>
              <a:t>estrogens</a:t>
            </a:r>
            <a:r>
              <a:rPr lang="sr-Latn-RS" dirty="0"/>
              <a:t>.</a:t>
            </a:r>
          </a:p>
          <a:p>
            <a:r>
              <a:rPr lang="sr-Latn-RS" dirty="0" err="1"/>
              <a:t>Further</a:t>
            </a:r>
            <a:r>
              <a:rPr lang="sr-Latn-RS" dirty="0"/>
              <a:t> </a:t>
            </a:r>
            <a:r>
              <a:rPr lang="sr-Latn-RS" dirty="0" err="1"/>
              <a:t>development</a:t>
            </a:r>
            <a:r>
              <a:rPr lang="sr-Latn-RS" dirty="0"/>
              <a:t> </a:t>
            </a:r>
            <a:r>
              <a:rPr lang="sr-Latn-RS" dirty="0" err="1"/>
              <a:t>of</a:t>
            </a:r>
            <a:r>
              <a:rPr lang="sr-Latn-RS" dirty="0"/>
              <a:t> </a:t>
            </a:r>
            <a:r>
              <a:rPr lang="sr-Latn-RS" dirty="0" err="1"/>
              <a:t>follicle</a:t>
            </a:r>
            <a:r>
              <a:rPr lang="sr-Latn-RS" dirty="0"/>
              <a:t> is </a:t>
            </a:r>
            <a:r>
              <a:rPr lang="sr-Latn-RS" dirty="0" err="1"/>
              <a:t>caracterized</a:t>
            </a:r>
            <a:r>
              <a:rPr lang="sr-Latn-RS" dirty="0"/>
              <a:t> </a:t>
            </a:r>
            <a:r>
              <a:rPr lang="sr-Latn-RS" dirty="0" err="1"/>
              <a:t>by</a:t>
            </a:r>
            <a:r>
              <a:rPr lang="sr-Latn-RS" dirty="0"/>
              <a:t> </a:t>
            </a:r>
            <a:r>
              <a:rPr lang="sr-Latn-RS" dirty="0" err="1"/>
              <a:t>formation</a:t>
            </a:r>
            <a:r>
              <a:rPr lang="sr-Latn-RS" dirty="0"/>
              <a:t> </a:t>
            </a:r>
            <a:r>
              <a:rPr lang="sr-Latn-RS" dirty="0" err="1"/>
              <a:t>of</a:t>
            </a:r>
            <a:r>
              <a:rPr lang="sr-Latn-RS" dirty="0"/>
              <a:t> </a:t>
            </a:r>
            <a:r>
              <a:rPr lang="sr-Latn-RS" dirty="0" err="1"/>
              <a:t>an</a:t>
            </a:r>
            <a:r>
              <a:rPr lang="sr-Latn-RS" dirty="0"/>
              <a:t> </a:t>
            </a:r>
            <a:r>
              <a:rPr lang="sr-Latn-RS" dirty="0" err="1"/>
              <a:t>antrum</a:t>
            </a:r>
            <a:r>
              <a:rPr lang="sr-Latn-RS" dirty="0"/>
              <a:t> a </a:t>
            </a:r>
            <a:r>
              <a:rPr lang="sr-Latn-RS" dirty="0" err="1"/>
              <a:t>cavity</a:t>
            </a:r>
            <a:r>
              <a:rPr lang="sr-Latn-RS" dirty="0"/>
              <a:t> </a:t>
            </a:r>
            <a:r>
              <a:rPr lang="sr-Latn-RS" dirty="0" err="1"/>
              <a:t>filled</a:t>
            </a:r>
            <a:r>
              <a:rPr lang="sr-Latn-RS" dirty="0"/>
              <a:t> </a:t>
            </a:r>
            <a:r>
              <a:rPr lang="sr-Latn-RS" dirty="0" err="1"/>
              <a:t>with</a:t>
            </a:r>
            <a:r>
              <a:rPr lang="sr-Latn-RS" dirty="0"/>
              <a:t> a fluid </a:t>
            </a:r>
            <a:r>
              <a:rPr lang="sr-Latn-RS" dirty="0" err="1"/>
              <a:t>called</a:t>
            </a:r>
            <a:r>
              <a:rPr lang="sr-Latn-RS" dirty="0"/>
              <a:t> </a:t>
            </a:r>
            <a:r>
              <a:rPr lang="sr-Latn-RS" dirty="0" err="1"/>
              <a:t>liquor</a:t>
            </a:r>
            <a:r>
              <a:rPr lang="sr-Latn-RS" dirty="0"/>
              <a:t> </a:t>
            </a:r>
            <a:r>
              <a:rPr lang="sr-Latn-RS" dirty="0" err="1"/>
              <a:t>folliculi</a:t>
            </a:r>
            <a:r>
              <a:rPr lang="sr-Latn-RS" dirty="0"/>
              <a:t>.</a:t>
            </a:r>
          </a:p>
        </p:txBody>
      </p:sp>
      <p:sp>
        <p:nvSpPr>
          <p:cNvPr id="4" name="Title 1">
            <a:extLst>
              <a:ext uri="{FF2B5EF4-FFF2-40B4-BE49-F238E27FC236}">
                <a16:creationId xmlns:a16="http://schemas.microsoft.com/office/drawing/2014/main" id="{241808F4-402A-024B-96C2-ACFFF7603064}"/>
              </a:ext>
            </a:extLst>
          </p:cNvPr>
          <p:cNvSpPr>
            <a:spLocks noGrp="1"/>
          </p:cNvSpPr>
          <p:nvPr>
            <p:ph type="title"/>
          </p:nvPr>
        </p:nvSpPr>
        <p:spPr>
          <a:xfrm>
            <a:off x="2592925" y="624110"/>
            <a:ext cx="8911687" cy="1280890"/>
          </a:xfrm>
        </p:spPr>
        <p:txBody>
          <a:bodyPr/>
          <a:lstStyle/>
          <a:p>
            <a:r>
              <a:rPr lang="sr-Latn-RS" dirty="0" err="1"/>
              <a:t>Folliculogenesis</a:t>
            </a:r>
            <a:endParaRPr lang="sr-Latn-RS" dirty="0"/>
          </a:p>
        </p:txBody>
      </p:sp>
    </p:spTree>
    <p:extLst>
      <p:ext uri="{BB962C8B-B14F-4D97-AF65-F5344CB8AC3E}">
        <p14:creationId xmlns:p14="http://schemas.microsoft.com/office/powerpoint/2010/main" val="123842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6FC36-0BAC-454D-A7AC-FB5F5C9036F9}"/>
              </a:ext>
            </a:extLst>
          </p:cNvPr>
          <p:cNvSpPr>
            <a:spLocks noGrp="1"/>
          </p:cNvSpPr>
          <p:nvPr>
            <p:ph type="title"/>
          </p:nvPr>
        </p:nvSpPr>
        <p:spPr/>
        <p:txBody>
          <a:bodyPr/>
          <a:lstStyle/>
          <a:p>
            <a:r>
              <a:rPr lang="sr-Latn-RS" dirty="0" err="1"/>
              <a:t>Tertiary</a:t>
            </a:r>
            <a:r>
              <a:rPr lang="sr-Latn-RS" dirty="0"/>
              <a:t> (</a:t>
            </a:r>
            <a:r>
              <a:rPr lang="sr-Latn-RS" dirty="0" err="1"/>
              <a:t>graafian</a:t>
            </a:r>
            <a:r>
              <a:rPr lang="sr-Latn-RS" dirty="0"/>
              <a:t>) </a:t>
            </a:r>
            <a:r>
              <a:rPr lang="sr-Latn-RS" dirty="0" err="1"/>
              <a:t>follicle</a:t>
            </a:r>
            <a:endParaRPr lang="sr-Latn-RS" dirty="0"/>
          </a:p>
        </p:txBody>
      </p:sp>
      <p:sp>
        <p:nvSpPr>
          <p:cNvPr id="3" name="Content Placeholder 2">
            <a:extLst>
              <a:ext uri="{FF2B5EF4-FFF2-40B4-BE49-F238E27FC236}">
                <a16:creationId xmlns:a16="http://schemas.microsoft.com/office/drawing/2014/main" id="{A6BEDB4D-7F91-D84A-8455-244FE2FABD25}"/>
              </a:ext>
            </a:extLst>
          </p:cNvPr>
          <p:cNvSpPr>
            <a:spLocks noGrp="1"/>
          </p:cNvSpPr>
          <p:nvPr>
            <p:ph idx="1"/>
          </p:nvPr>
        </p:nvSpPr>
        <p:spPr>
          <a:xfrm>
            <a:off x="2589212" y="2133600"/>
            <a:ext cx="5419726" cy="3777622"/>
          </a:xfrm>
        </p:spPr>
        <p:txBody>
          <a:bodyPr/>
          <a:lstStyle/>
          <a:p>
            <a:r>
              <a:rPr lang="sr-Latn-RS" dirty="0" err="1"/>
              <a:t>Responding</a:t>
            </a:r>
            <a:r>
              <a:rPr lang="sr-Latn-RS" dirty="0"/>
              <a:t> to </a:t>
            </a:r>
            <a:r>
              <a:rPr lang="sr-Latn-RS" dirty="0" err="1"/>
              <a:t>the</a:t>
            </a:r>
            <a:r>
              <a:rPr lang="sr-Latn-RS" dirty="0"/>
              <a:t> </a:t>
            </a:r>
            <a:r>
              <a:rPr lang="sr-Latn-RS" dirty="0" err="1"/>
              <a:t>stimulus</a:t>
            </a:r>
            <a:r>
              <a:rPr lang="sr-Latn-RS" dirty="0"/>
              <a:t> </a:t>
            </a:r>
            <a:r>
              <a:rPr lang="sr-Latn-RS" dirty="0" err="1"/>
              <a:t>of</a:t>
            </a:r>
            <a:r>
              <a:rPr lang="sr-Latn-RS" dirty="0"/>
              <a:t> </a:t>
            </a:r>
            <a:r>
              <a:rPr lang="sr-Latn-RS" dirty="0" err="1"/>
              <a:t>pituitary</a:t>
            </a:r>
            <a:r>
              <a:rPr lang="sr-Latn-RS" dirty="0"/>
              <a:t> </a:t>
            </a:r>
            <a:r>
              <a:rPr lang="sr-Latn-RS" dirty="0" err="1"/>
              <a:t>hormones</a:t>
            </a:r>
            <a:r>
              <a:rPr lang="sr-Latn-RS" dirty="0"/>
              <a:t>, </a:t>
            </a:r>
            <a:r>
              <a:rPr lang="sr-Latn-RS" dirty="0" err="1"/>
              <a:t>secondary</a:t>
            </a:r>
            <a:r>
              <a:rPr lang="sr-Latn-RS" dirty="0"/>
              <a:t> </a:t>
            </a:r>
            <a:r>
              <a:rPr lang="sr-Latn-RS" dirty="0" err="1"/>
              <a:t>follicles</a:t>
            </a:r>
            <a:r>
              <a:rPr lang="sr-Latn-RS" dirty="0"/>
              <a:t> </a:t>
            </a:r>
            <a:r>
              <a:rPr lang="sr-Latn-RS" dirty="0" err="1"/>
              <a:t>produce</a:t>
            </a:r>
            <a:r>
              <a:rPr lang="sr-Latn-RS" dirty="0"/>
              <a:t> </a:t>
            </a:r>
            <a:r>
              <a:rPr lang="sr-Latn-RS" dirty="0" err="1"/>
              <a:t>significant</a:t>
            </a:r>
            <a:r>
              <a:rPr lang="sr-Latn-RS" dirty="0"/>
              <a:t> </a:t>
            </a:r>
            <a:r>
              <a:rPr lang="sr-Latn-RS" dirty="0" err="1"/>
              <a:t>amounts</a:t>
            </a:r>
            <a:r>
              <a:rPr lang="sr-Latn-RS" dirty="0"/>
              <a:t> </a:t>
            </a:r>
            <a:r>
              <a:rPr lang="sr-Latn-RS" dirty="0" err="1"/>
              <a:t>of</a:t>
            </a:r>
            <a:r>
              <a:rPr lang="sr-Latn-RS" dirty="0"/>
              <a:t> </a:t>
            </a:r>
            <a:r>
              <a:rPr lang="sr-Latn-RS" dirty="0" err="1"/>
              <a:t>steroid</a:t>
            </a:r>
            <a:r>
              <a:rPr lang="sr-Latn-RS" dirty="0"/>
              <a:t> </a:t>
            </a:r>
            <a:r>
              <a:rPr lang="sr-Latn-RS" dirty="0" err="1"/>
              <a:t>hormones</a:t>
            </a:r>
            <a:r>
              <a:rPr lang="sr-Latn-RS" dirty="0"/>
              <a:t>.</a:t>
            </a:r>
          </a:p>
          <a:p>
            <a:r>
              <a:rPr lang="sr-Latn-RS" dirty="0" err="1"/>
              <a:t>Under</a:t>
            </a:r>
            <a:r>
              <a:rPr lang="sr-Latn-RS" dirty="0"/>
              <a:t> multiple </a:t>
            </a:r>
            <a:r>
              <a:rPr lang="sr-Latn-RS" dirty="0" err="1"/>
              <a:t>hormonal</a:t>
            </a:r>
            <a:r>
              <a:rPr lang="sr-Latn-RS" dirty="0"/>
              <a:t> </a:t>
            </a:r>
            <a:r>
              <a:rPr lang="sr-Latn-RS" dirty="0" err="1"/>
              <a:t>influences</a:t>
            </a:r>
            <a:r>
              <a:rPr lang="sr-Latn-RS" dirty="0"/>
              <a:t>, </a:t>
            </a:r>
            <a:r>
              <a:rPr lang="sr-Latn-RS" dirty="0" err="1"/>
              <a:t>the</a:t>
            </a:r>
            <a:r>
              <a:rPr lang="sr-Latn-RS" dirty="0"/>
              <a:t> </a:t>
            </a:r>
            <a:r>
              <a:rPr lang="sr-Latn-RS" dirty="0" err="1"/>
              <a:t>follicles</a:t>
            </a:r>
            <a:r>
              <a:rPr lang="sr-Latn-RS" dirty="0"/>
              <a:t> </a:t>
            </a:r>
            <a:r>
              <a:rPr lang="sr-Latn-RS" dirty="0" err="1"/>
              <a:t>enlarges</a:t>
            </a:r>
            <a:r>
              <a:rPr lang="sr-Latn-RS" dirty="0"/>
              <a:t> </a:t>
            </a:r>
            <a:r>
              <a:rPr lang="sr-Latn-RS" dirty="0" err="1"/>
              <a:t>rapidly</a:t>
            </a:r>
            <a:r>
              <a:rPr lang="sr-Latn-RS" dirty="0"/>
              <a:t>, </a:t>
            </a:r>
            <a:r>
              <a:rPr lang="sr-Latn-RS" dirty="0" err="1"/>
              <a:t>and</a:t>
            </a:r>
            <a:r>
              <a:rPr lang="sr-Latn-RS" dirty="0"/>
              <a:t> </a:t>
            </a:r>
            <a:r>
              <a:rPr lang="sr-Latn-RS" dirty="0" err="1"/>
              <a:t>presses</a:t>
            </a:r>
            <a:r>
              <a:rPr lang="sr-Latn-RS" dirty="0"/>
              <a:t> </a:t>
            </a:r>
            <a:r>
              <a:rPr lang="sr-Latn-RS" dirty="0" err="1"/>
              <a:t>against</a:t>
            </a:r>
            <a:r>
              <a:rPr lang="sr-Latn-RS" dirty="0"/>
              <a:t> </a:t>
            </a:r>
            <a:r>
              <a:rPr lang="sr-Latn-RS" dirty="0" err="1"/>
              <a:t>the</a:t>
            </a:r>
            <a:r>
              <a:rPr lang="sr-Latn-RS" dirty="0"/>
              <a:t> </a:t>
            </a:r>
            <a:r>
              <a:rPr lang="sr-Latn-RS" dirty="0" err="1"/>
              <a:t>surface</a:t>
            </a:r>
            <a:r>
              <a:rPr lang="sr-Latn-RS" dirty="0"/>
              <a:t> </a:t>
            </a:r>
            <a:r>
              <a:rPr lang="sr-Latn-RS" dirty="0" err="1"/>
              <a:t>of</a:t>
            </a:r>
            <a:r>
              <a:rPr lang="sr-Latn-RS" dirty="0"/>
              <a:t> </a:t>
            </a:r>
            <a:r>
              <a:rPr lang="sr-Latn-RS" dirty="0" err="1"/>
              <a:t>the</a:t>
            </a:r>
            <a:r>
              <a:rPr lang="sr-Latn-RS" dirty="0"/>
              <a:t> </a:t>
            </a:r>
            <a:r>
              <a:rPr lang="sr-Latn-RS" dirty="0" err="1"/>
              <a:t>ovary</a:t>
            </a:r>
            <a:r>
              <a:rPr lang="sr-Latn-RS" dirty="0"/>
              <a:t>. At </a:t>
            </a:r>
            <a:r>
              <a:rPr lang="sr-Latn-RS" dirty="0" err="1"/>
              <a:t>this</a:t>
            </a:r>
            <a:r>
              <a:rPr lang="sr-Latn-RS" dirty="0"/>
              <a:t> </a:t>
            </a:r>
            <a:r>
              <a:rPr lang="sr-Latn-RS" dirty="0" err="1"/>
              <a:t>point</a:t>
            </a:r>
            <a:r>
              <a:rPr lang="sr-Latn-RS" dirty="0"/>
              <a:t>, </a:t>
            </a:r>
            <a:r>
              <a:rPr lang="sr-Latn-RS" dirty="0" err="1"/>
              <a:t>it</a:t>
            </a:r>
            <a:r>
              <a:rPr lang="sr-Latn-RS" dirty="0"/>
              <a:t> is </a:t>
            </a:r>
            <a:r>
              <a:rPr lang="sr-Latn-RS" dirty="0" err="1"/>
              <a:t>called</a:t>
            </a:r>
            <a:r>
              <a:rPr lang="sr-Latn-RS" dirty="0"/>
              <a:t> </a:t>
            </a:r>
            <a:r>
              <a:rPr lang="sr-Latn-RS" b="1" dirty="0" err="1"/>
              <a:t>tertiary</a:t>
            </a:r>
            <a:r>
              <a:rPr lang="sr-Latn-RS" b="1" dirty="0"/>
              <a:t> (</a:t>
            </a:r>
            <a:r>
              <a:rPr lang="sr-Latn-RS" b="1" dirty="0" err="1"/>
              <a:t>graafian</a:t>
            </a:r>
            <a:r>
              <a:rPr lang="sr-Latn-RS" b="1" dirty="0"/>
              <a:t>) </a:t>
            </a:r>
            <a:r>
              <a:rPr lang="sr-Latn-RS" b="1" dirty="0" err="1"/>
              <a:t>follicle</a:t>
            </a:r>
            <a:r>
              <a:rPr lang="sr-Latn-RS" dirty="0"/>
              <a:t>, </a:t>
            </a:r>
            <a:r>
              <a:rPr lang="sr-Latn-RS" dirty="0" err="1"/>
              <a:t>About</a:t>
            </a:r>
            <a:r>
              <a:rPr lang="sr-Latn-RS" dirty="0"/>
              <a:t> 10 to 12 </a:t>
            </a:r>
            <a:r>
              <a:rPr lang="sr-Latn-RS" dirty="0" err="1"/>
              <a:t>hours</a:t>
            </a:r>
            <a:r>
              <a:rPr lang="sr-Latn-RS" dirty="0"/>
              <a:t> </a:t>
            </a:r>
            <a:r>
              <a:rPr lang="sr-Latn-RS" dirty="0" err="1"/>
              <a:t>before</a:t>
            </a:r>
            <a:r>
              <a:rPr lang="sr-Latn-RS" dirty="0"/>
              <a:t> </a:t>
            </a:r>
            <a:r>
              <a:rPr lang="sr-Latn-RS" dirty="0" err="1"/>
              <a:t>ovulation</a:t>
            </a:r>
            <a:r>
              <a:rPr lang="sr-Latn-RS" dirty="0"/>
              <a:t>, </a:t>
            </a:r>
            <a:r>
              <a:rPr lang="sr-Latn-RS" dirty="0" err="1"/>
              <a:t>meiosis</a:t>
            </a:r>
            <a:r>
              <a:rPr lang="sr-Latn-RS" dirty="0"/>
              <a:t> </a:t>
            </a:r>
            <a:r>
              <a:rPr lang="sr-Latn-RS" dirty="0" err="1"/>
              <a:t>resumes</a:t>
            </a:r>
            <a:r>
              <a:rPr lang="sr-Latn-RS" dirty="0"/>
              <a:t>.</a:t>
            </a:r>
          </a:p>
        </p:txBody>
      </p:sp>
      <p:pic>
        <p:nvPicPr>
          <p:cNvPr id="3073" name="Picture 1" descr="page39image72728784">
            <a:extLst>
              <a:ext uri="{FF2B5EF4-FFF2-40B4-BE49-F238E27FC236}">
                <a16:creationId xmlns:a16="http://schemas.microsoft.com/office/drawing/2014/main" id="{C22B3F36-31E0-8744-815C-9A4E667CF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8938" y="2133600"/>
            <a:ext cx="31877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91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8229600" cy="1143000"/>
          </a:xfrm>
        </p:spPr>
        <p:txBody>
          <a:bodyPr>
            <a:normAutofit fontScale="90000"/>
          </a:bodyPr>
          <a:lstStyle/>
          <a:p>
            <a:br>
              <a:rPr lang="sr-Cyrl-RS" dirty="0">
                <a:solidFill>
                  <a:schemeClr val="tx1"/>
                </a:solidFill>
                <a:latin typeface="+mn-lt"/>
              </a:rPr>
            </a:br>
            <a:r>
              <a:rPr lang="en-US" dirty="0">
                <a:solidFill>
                  <a:schemeClr val="tx1"/>
                </a:solidFill>
                <a:latin typeface="+mn-lt"/>
              </a:rPr>
              <a:t>Yellow body (</a:t>
            </a:r>
            <a:r>
              <a:rPr lang="en-US" i="1" dirty="0">
                <a:solidFill>
                  <a:schemeClr val="tx1"/>
                </a:solidFill>
                <a:latin typeface="+mn-lt"/>
              </a:rPr>
              <a:t>Corpus luteum)</a:t>
            </a:r>
            <a:endParaRPr lang="en-US" dirty="0">
              <a:solidFill>
                <a:schemeClr val="tx1"/>
              </a:solidFill>
              <a:latin typeface="+mn-lt"/>
            </a:endParaRPr>
          </a:p>
        </p:txBody>
      </p:sp>
      <p:sp>
        <p:nvSpPr>
          <p:cNvPr id="3" name="Content Placeholder 2"/>
          <p:cNvSpPr>
            <a:spLocks noGrp="1"/>
          </p:cNvSpPr>
          <p:nvPr>
            <p:ph idx="1"/>
          </p:nvPr>
        </p:nvSpPr>
        <p:spPr>
          <a:xfrm>
            <a:off x="1243022" y="2164080"/>
            <a:ext cx="6290839" cy="4389120"/>
          </a:xfrm>
        </p:spPr>
        <p:txBody>
          <a:bodyPr>
            <a:normAutofit/>
          </a:bodyPr>
          <a:lstStyle/>
          <a:p>
            <a:r>
              <a:rPr lang="en-US" b="0" i="0" u="none" strike="noStrike" dirty="0">
                <a:solidFill>
                  <a:schemeClr val="tx1"/>
                </a:solidFill>
                <a:effectLst/>
              </a:rPr>
              <a:t>It is a temporary endocrine structure in ovaries </a:t>
            </a:r>
            <a:r>
              <a:rPr lang="en-US" dirty="0">
                <a:solidFill>
                  <a:schemeClr val="tx1"/>
                </a:solidFill>
              </a:rPr>
              <a:t>formed at the site of a ruptured follicle, when yellow cells with a branched network of capillaries proliferate.</a:t>
            </a:r>
          </a:p>
          <a:p>
            <a:r>
              <a:rPr lang="en-US" b="0" i="0" u="none" strike="noStrike" dirty="0">
                <a:solidFill>
                  <a:schemeClr val="tx1"/>
                </a:solidFill>
                <a:effectLst/>
              </a:rPr>
              <a:t>It secretes the hormones </a:t>
            </a:r>
            <a:r>
              <a:rPr lang="en-US" b="1" i="0" u="none" strike="noStrike" dirty="0">
                <a:solidFill>
                  <a:schemeClr val="tx1"/>
                </a:solidFill>
                <a:effectLst/>
              </a:rPr>
              <a:t>estrogen and progesterone </a:t>
            </a:r>
            <a:r>
              <a:rPr lang="en-US" b="0" i="0" u="none" strike="noStrike" dirty="0">
                <a:solidFill>
                  <a:schemeClr val="tx1"/>
                </a:solidFill>
                <a:effectLst/>
              </a:rPr>
              <a:t>to prepare the body for the possibility of conception.</a:t>
            </a:r>
            <a:endParaRPr lang="sr-Cyrl-RS" dirty="0">
              <a:solidFill>
                <a:schemeClr val="tx1"/>
              </a:solidFill>
            </a:endParaRPr>
          </a:p>
          <a:p>
            <a:r>
              <a:rPr lang="en-US" dirty="0">
                <a:solidFill>
                  <a:schemeClr val="tx1"/>
                </a:solidFill>
              </a:rPr>
              <a:t>Hormone secretion in the corpus luteum is primarily influenced by luteotropic </a:t>
            </a:r>
            <a:r>
              <a:rPr lang="en-US">
                <a:solidFill>
                  <a:schemeClr val="tx1"/>
                </a:solidFill>
              </a:rPr>
              <a:t>hormone (LH</a:t>
            </a:r>
            <a:r>
              <a:rPr lang="en-US" dirty="0">
                <a:solidFill>
                  <a:schemeClr val="tx1"/>
                </a:solidFill>
              </a:rPr>
              <a:t>).</a:t>
            </a:r>
            <a:endParaRPr lang="en-US" u="sng" dirty="0">
              <a:solidFill>
                <a:schemeClr val="tx1"/>
              </a:solidFill>
            </a:endParaRPr>
          </a:p>
        </p:txBody>
      </p:sp>
      <p:pic>
        <p:nvPicPr>
          <p:cNvPr id="5" name="Picture 2" descr="Corpus Luteum: Development, Anatomy &amp; Function">
            <a:extLst>
              <a:ext uri="{FF2B5EF4-FFF2-40B4-BE49-F238E27FC236}">
                <a16:creationId xmlns:a16="http://schemas.microsoft.com/office/drawing/2014/main" id="{95FC8423-2113-E441-8032-F860C8D22A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6565" y="1848679"/>
            <a:ext cx="4318621" cy="4417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2080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A96068-CE8E-F942-BB43-1CB414EC873B}"/>
              </a:ext>
            </a:extLst>
          </p:cNvPr>
          <p:cNvSpPr>
            <a:spLocks noGrp="1"/>
          </p:cNvSpPr>
          <p:nvPr>
            <p:ph idx="1"/>
          </p:nvPr>
        </p:nvSpPr>
        <p:spPr>
          <a:xfrm>
            <a:off x="1903412" y="1648871"/>
            <a:ext cx="8915400" cy="3777622"/>
          </a:xfrm>
        </p:spPr>
        <p:txBody>
          <a:bodyPr/>
          <a:lstStyle/>
          <a:p>
            <a:pPr marL="0" indent="0">
              <a:buNone/>
            </a:pPr>
            <a:r>
              <a:rPr lang="en-US" u="sng" dirty="0">
                <a:solidFill>
                  <a:schemeClr val="tx1"/>
                </a:solidFill>
              </a:rPr>
              <a:t>Role of </a:t>
            </a:r>
            <a:r>
              <a:rPr lang="en-US" u="sng" dirty="0" err="1">
                <a:solidFill>
                  <a:schemeClr val="tx1"/>
                </a:solidFill>
              </a:rPr>
              <a:t>progesteron</a:t>
            </a:r>
            <a:r>
              <a:rPr lang="sr-Cyrl-RS" dirty="0">
                <a:solidFill>
                  <a:schemeClr val="tx1"/>
                </a:solidFill>
              </a:rPr>
              <a:t>:</a:t>
            </a:r>
          </a:p>
          <a:p>
            <a:r>
              <a:rPr lang="sr-Cyrl-RS" dirty="0">
                <a:solidFill>
                  <a:schemeClr val="tx1"/>
                </a:solidFill>
              </a:rPr>
              <a:t> </a:t>
            </a:r>
            <a:r>
              <a:rPr lang="en-US" dirty="0">
                <a:solidFill>
                  <a:schemeClr val="tx1"/>
                </a:solidFill>
              </a:rPr>
              <a:t>prepares the endometrium</a:t>
            </a:r>
            <a:endParaRPr lang="sr-Cyrl-RS" dirty="0">
              <a:solidFill>
                <a:schemeClr val="tx1"/>
              </a:solidFill>
            </a:endParaRPr>
          </a:p>
          <a:p>
            <a:r>
              <a:rPr lang="en-US" b="0" i="0" u="none" strike="noStrike" dirty="0">
                <a:solidFill>
                  <a:schemeClr val="tx1"/>
                </a:solidFill>
                <a:effectLst/>
              </a:rPr>
              <a:t>triggers the endometrium to secrete proteins to maintain the endometrium and create a nourishing environment for a fertilized egg</a:t>
            </a:r>
          </a:p>
          <a:p>
            <a:r>
              <a:rPr lang="en-US" dirty="0">
                <a:solidFill>
                  <a:schemeClr val="tx1"/>
                </a:solidFill>
              </a:rPr>
              <a:t>inhibits</a:t>
            </a:r>
            <a:r>
              <a:rPr lang="sr-Cyrl-RS" dirty="0">
                <a:solidFill>
                  <a:schemeClr val="tx1"/>
                </a:solidFill>
              </a:rPr>
              <a:t> </a:t>
            </a:r>
            <a:r>
              <a:rPr lang="en-US" dirty="0">
                <a:solidFill>
                  <a:schemeClr val="tx1"/>
                </a:solidFill>
              </a:rPr>
              <a:t>FSH</a:t>
            </a:r>
            <a:endParaRPr lang="sr-Cyrl-RS" dirty="0">
              <a:solidFill>
                <a:schemeClr val="tx1"/>
              </a:solidFill>
            </a:endParaRPr>
          </a:p>
          <a:p>
            <a:pPr marL="0" indent="0">
              <a:buNone/>
            </a:pPr>
            <a:r>
              <a:rPr lang="en-US" dirty="0">
                <a:solidFill>
                  <a:schemeClr val="tx1"/>
                </a:solidFill>
              </a:rPr>
              <a:t>If fertilization does not occur, the corpus luteum disintegrates</a:t>
            </a:r>
          </a:p>
          <a:p>
            <a:endParaRPr lang="sr-Latn-RS" dirty="0"/>
          </a:p>
        </p:txBody>
      </p:sp>
      <p:sp>
        <p:nvSpPr>
          <p:cNvPr id="4" name="Title 1">
            <a:extLst>
              <a:ext uri="{FF2B5EF4-FFF2-40B4-BE49-F238E27FC236}">
                <a16:creationId xmlns:a16="http://schemas.microsoft.com/office/drawing/2014/main" id="{4FD18627-A5DC-F64F-8EF4-35028977F1A2}"/>
              </a:ext>
            </a:extLst>
          </p:cNvPr>
          <p:cNvSpPr>
            <a:spLocks noGrp="1"/>
          </p:cNvSpPr>
          <p:nvPr>
            <p:ph type="title"/>
          </p:nvPr>
        </p:nvSpPr>
        <p:spPr>
          <a:xfrm>
            <a:off x="1752600" y="304800"/>
            <a:ext cx="8229600" cy="1143000"/>
          </a:xfrm>
        </p:spPr>
        <p:txBody>
          <a:bodyPr>
            <a:normAutofit fontScale="90000"/>
          </a:bodyPr>
          <a:lstStyle/>
          <a:p>
            <a:br>
              <a:rPr lang="sr-Cyrl-RS" dirty="0">
                <a:solidFill>
                  <a:schemeClr val="tx1"/>
                </a:solidFill>
                <a:latin typeface="+mn-lt"/>
              </a:rPr>
            </a:br>
            <a:r>
              <a:rPr lang="en-US" dirty="0">
                <a:solidFill>
                  <a:schemeClr val="tx1"/>
                </a:solidFill>
                <a:latin typeface="+mn-lt"/>
              </a:rPr>
              <a:t>Yellow body (</a:t>
            </a:r>
            <a:r>
              <a:rPr lang="en-US" i="1" dirty="0">
                <a:solidFill>
                  <a:schemeClr val="tx1"/>
                </a:solidFill>
                <a:latin typeface="+mn-lt"/>
              </a:rPr>
              <a:t>Corpus luteum)</a:t>
            </a:r>
            <a:endParaRPr lang="en-US" dirty="0">
              <a:solidFill>
                <a:schemeClr val="tx1"/>
              </a:solidFill>
              <a:latin typeface="+mn-lt"/>
            </a:endParaRPr>
          </a:p>
        </p:txBody>
      </p:sp>
      <p:pic>
        <p:nvPicPr>
          <p:cNvPr id="2050" name="Picture 2" descr="Corpus Luteum Hormones">
            <a:extLst>
              <a:ext uri="{FF2B5EF4-FFF2-40B4-BE49-F238E27FC236}">
                <a16:creationId xmlns:a16="http://schemas.microsoft.com/office/drawing/2014/main" id="{616113AC-5332-EE42-8AE1-9C8892A491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2469" y="3975052"/>
            <a:ext cx="5731565" cy="2882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80898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{95FBDFBC-CD19-484E-B244-782F70D13CA6}tf10001069</Template>
  <TotalTime>161</TotalTime>
  <Words>1103</Words>
  <Application>Microsoft Macintosh PowerPoint</Application>
  <PresentationFormat>Widescreen</PresentationFormat>
  <Paragraphs>71</Paragraphs>
  <Slides>18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AGaramondPro</vt:lpstr>
      <vt:lpstr>Arial</vt:lpstr>
      <vt:lpstr>Calibri</vt:lpstr>
      <vt:lpstr>Century Gothic</vt:lpstr>
      <vt:lpstr>LiberationSerif</vt:lpstr>
      <vt:lpstr>Revival565BT</vt:lpstr>
      <vt:lpstr>SymbolNew</vt:lpstr>
      <vt:lpstr>Wingdings 3</vt:lpstr>
      <vt:lpstr>Wisp</vt:lpstr>
      <vt:lpstr>Oogenesis</vt:lpstr>
      <vt:lpstr>OOGENESIS</vt:lpstr>
      <vt:lpstr>OOGENESIS-PUBERTY</vt:lpstr>
      <vt:lpstr>Folliculogenesis</vt:lpstr>
      <vt:lpstr>Folliculogenesis</vt:lpstr>
      <vt:lpstr>Folliculogenesis</vt:lpstr>
      <vt:lpstr>Tertiary (graafian) follicle</vt:lpstr>
      <vt:lpstr> Yellow body (Corpus luteum)</vt:lpstr>
      <vt:lpstr> Yellow body (Corpus luteum)</vt:lpstr>
      <vt:lpstr>Hormonal regulation of oogenesis</vt:lpstr>
      <vt:lpstr>Hormonal regulation of oogenesis</vt:lpstr>
      <vt:lpstr>Oocyte biology</vt:lpstr>
      <vt:lpstr>Ovarian aging…</vt:lpstr>
      <vt:lpstr>PowerPoint Presentation</vt:lpstr>
      <vt:lpstr>Section through the ovary of a woman</vt:lpstr>
      <vt:lpstr>Differences in gametogenesis in males and females</vt:lpstr>
      <vt:lpstr>PowerPoint Presentation</vt:lpstr>
      <vt:lpstr>Animation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Oogenesis</dc:title>
  <dc:creator>Microsoft Office User</dc:creator>
  <cp:lastModifiedBy>Microsoft Office User</cp:lastModifiedBy>
  <cp:revision>27</cp:revision>
  <dcterms:created xsi:type="dcterms:W3CDTF">2023-09-04T11:00:11Z</dcterms:created>
  <dcterms:modified xsi:type="dcterms:W3CDTF">2023-12-28T07:55:07Z</dcterms:modified>
</cp:coreProperties>
</file>